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mbria" panose="0204050305040603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Roboto Condensed"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dssMIOvmyrRhBODr9BIexJF36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9025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70600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1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84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27115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936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17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46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29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29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49625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t>Volume of publications contributed from Asia has been growing exponentially.  </a:t>
            </a:r>
            <a:endParaRPr/>
          </a:p>
          <a:p>
            <a:pPr marL="0" lvl="0" indent="-57150" algn="l" rtl="0">
              <a:spcBef>
                <a:spcPts val="0"/>
              </a:spcBef>
              <a:spcAft>
                <a:spcPts val="0"/>
              </a:spcAft>
              <a:buClr>
                <a:schemeClr val="dk1"/>
              </a:buClr>
              <a:buSzPts val="900"/>
              <a:buFont typeface="Arial"/>
              <a:buChar char="•"/>
            </a:pPr>
            <a:r>
              <a:rPr lang="en-US" sz="900" b="1"/>
              <a:t>Exponential Growth in Asia</a:t>
            </a:r>
            <a:r>
              <a:rPr lang="en-US" sz="900"/>
              <a:t>:</a:t>
            </a:r>
            <a:endParaRPr/>
          </a:p>
          <a:p>
            <a:pPr marL="742950" lvl="1" indent="-285750" algn="l" rtl="0">
              <a:spcBef>
                <a:spcPts val="0"/>
              </a:spcBef>
              <a:spcAft>
                <a:spcPts val="0"/>
              </a:spcAft>
              <a:buClr>
                <a:schemeClr val="dk1"/>
              </a:buClr>
              <a:buSzPts val="900"/>
              <a:buFont typeface="Arial"/>
              <a:buChar char="•"/>
            </a:pPr>
            <a:r>
              <a:rPr lang="en-US" sz="900" b="1"/>
              <a:t>China</a:t>
            </a:r>
            <a:r>
              <a:rPr lang="en-US" sz="900"/>
              <a:t>: China has seen an exponential increase in scientific publications over the past two decades. From contributing a relatively small number of papers in the early 2000s, China has become one of the top contributors to global scientific literature. …China's share of global scientific publications increased from around </a:t>
            </a:r>
            <a:r>
              <a:rPr lang="en-US" sz="900" b="1">
                <a:solidFill>
                  <a:srgbClr val="FF0000"/>
                </a:solidFill>
              </a:rPr>
              <a:t>5% in 2000</a:t>
            </a:r>
            <a:r>
              <a:rPr lang="en-US" sz="900">
                <a:solidFill>
                  <a:srgbClr val="FF0000"/>
                </a:solidFill>
              </a:rPr>
              <a:t> </a:t>
            </a:r>
            <a:r>
              <a:rPr lang="en-US" sz="900"/>
              <a:t>to </a:t>
            </a:r>
            <a:r>
              <a:rPr lang="en-US" sz="900" b="1">
                <a:solidFill>
                  <a:srgbClr val="FF0000"/>
                </a:solidFill>
              </a:rPr>
              <a:t>over 20% by 2020.</a:t>
            </a:r>
            <a:endParaRPr/>
          </a:p>
          <a:p>
            <a:pPr marL="742950" lvl="1" indent="-285750" algn="l" rtl="0">
              <a:spcBef>
                <a:spcPts val="0"/>
              </a:spcBef>
              <a:spcAft>
                <a:spcPts val="0"/>
              </a:spcAft>
              <a:buClr>
                <a:schemeClr val="dk1"/>
              </a:buClr>
              <a:buSzPts val="900"/>
              <a:buFont typeface="Arial"/>
              <a:buChar char="•"/>
            </a:pPr>
            <a:r>
              <a:rPr lang="en-US" sz="900" b="1"/>
              <a:t>Other Asian Countries</a:t>
            </a:r>
            <a:r>
              <a:rPr lang="en-US" sz="900"/>
              <a:t>: Countries like </a:t>
            </a:r>
            <a:r>
              <a:rPr lang="en-US" sz="900" b="1">
                <a:solidFill>
                  <a:srgbClr val="FF0000"/>
                </a:solidFill>
              </a:rPr>
              <a:t>Japan, South Korea, and India </a:t>
            </a:r>
            <a:r>
              <a:rPr lang="en-US" sz="900"/>
              <a:t>have also significantly increased their output. </a:t>
            </a:r>
            <a:endParaRPr/>
          </a:p>
          <a:p>
            <a:pPr marL="742950" lvl="1" indent="-285750" algn="l" rtl="0">
              <a:spcBef>
                <a:spcPts val="0"/>
              </a:spcBef>
              <a:spcAft>
                <a:spcPts val="0"/>
              </a:spcAft>
              <a:buClr>
                <a:schemeClr val="dk1"/>
              </a:buClr>
              <a:buSzPts val="900"/>
              <a:buFont typeface="Arial"/>
              <a:buChar char="•"/>
            </a:pPr>
            <a:r>
              <a:rPr lang="en-US" sz="900" b="1"/>
              <a:t>Overall</a:t>
            </a:r>
            <a:r>
              <a:rPr lang="en-US" sz="900"/>
              <a:t>: </a:t>
            </a:r>
            <a:r>
              <a:rPr lang="en-US" sz="900" b="1">
                <a:solidFill>
                  <a:srgbClr val="FF0000"/>
                </a:solidFill>
              </a:rPr>
              <a:t>Asia, as a region, now contributes a substantial portion of global scientific publications, with several countries consistently improving their research output and quality.</a:t>
            </a:r>
            <a:endParaRPr/>
          </a:p>
          <a:p>
            <a:pPr marL="0" lvl="0" indent="-57150" algn="l" rtl="0">
              <a:spcBef>
                <a:spcPts val="0"/>
              </a:spcBef>
              <a:spcAft>
                <a:spcPts val="0"/>
              </a:spcAft>
              <a:buClr>
                <a:schemeClr val="dk1"/>
              </a:buClr>
              <a:buSzPts val="900"/>
              <a:buFont typeface="Arial"/>
              <a:buChar char="•"/>
            </a:pPr>
            <a:r>
              <a:rPr lang="en-US" sz="900" b="1"/>
              <a:t>Comparison with the West</a:t>
            </a:r>
            <a:r>
              <a:rPr lang="en-US" sz="900"/>
              <a:t>:</a:t>
            </a:r>
            <a:endParaRPr/>
          </a:p>
          <a:p>
            <a:pPr marL="742950" lvl="1" indent="-285750" algn="l" rtl="0">
              <a:spcBef>
                <a:spcPts val="0"/>
              </a:spcBef>
              <a:spcAft>
                <a:spcPts val="0"/>
              </a:spcAft>
              <a:buClr>
                <a:schemeClr val="dk1"/>
              </a:buClr>
              <a:buSzPts val="900"/>
              <a:buFont typeface="Arial"/>
              <a:buChar char="•"/>
            </a:pPr>
            <a:r>
              <a:rPr lang="en-US" sz="900" b="1"/>
              <a:t>United States and Europe</a:t>
            </a:r>
            <a:r>
              <a:rPr lang="en-US" sz="900"/>
              <a:t>: The US and European countries have traditionally dominated global scientific publications. They continue to lead in terms of quality and high-impact publications, but </a:t>
            </a:r>
            <a:r>
              <a:rPr lang="en-US" sz="900" b="1">
                <a:solidFill>
                  <a:srgbClr val="FF0000"/>
                </a:solidFill>
                <a:highlight>
                  <a:srgbClr val="FFFF00"/>
                </a:highlight>
              </a:rPr>
              <a:t>the gap is narrowing </a:t>
            </a:r>
            <a:r>
              <a:rPr lang="en-US" sz="900"/>
              <a:t>as Asian countries increase their output.</a:t>
            </a:r>
            <a:endParaRPr/>
          </a:p>
          <a:p>
            <a:pPr marL="742950" lvl="1" indent="-285750" algn="l" rtl="0">
              <a:spcBef>
                <a:spcPts val="0"/>
              </a:spcBef>
              <a:spcAft>
                <a:spcPts val="0"/>
              </a:spcAft>
              <a:buClr>
                <a:schemeClr val="dk1"/>
              </a:buClr>
              <a:buSzPts val="900"/>
              <a:buFont typeface="Arial"/>
              <a:buChar char="•"/>
            </a:pPr>
            <a:r>
              <a:rPr lang="en-US" sz="900" b="1"/>
              <a:t>Growth Rates</a:t>
            </a:r>
            <a:r>
              <a:rPr lang="en-US" sz="900"/>
              <a:t>: While the US and Europe have seen steady growth in publications, the growth rate in Asia has been more pronounced. The rapid development of research infrastructure, increased funding, and government policies promoting science and technology have all contributed to this exponential growth in Asia.</a:t>
            </a:r>
            <a:endParaRPr/>
          </a:p>
          <a:p>
            <a:pPr marL="0" lvl="0" indent="-57150" algn="l" rtl="0">
              <a:spcBef>
                <a:spcPts val="0"/>
              </a:spcBef>
              <a:spcAft>
                <a:spcPts val="0"/>
              </a:spcAft>
              <a:buClr>
                <a:schemeClr val="dk1"/>
              </a:buClr>
              <a:buSzPts val="900"/>
              <a:buFont typeface="Arial"/>
              <a:buChar char="•"/>
            </a:pPr>
            <a:r>
              <a:rPr lang="en-US" sz="900" b="1"/>
              <a:t>High-Impact Journals</a:t>
            </a:r>
            <a:r>
              <a:rPr lang="en-US" sz="900"/>
              <a:t>:</a:t>
            </a:r>
            <a:endParaRPr/>
          </a:p>
          <a:p>
            <a:pPr marL="742950" lvl="1" indent="-285750" algn="l" rtl="0">
              <a:spcBef>
                <a:spcPts val="0"/>
              </a:spcBef>
              <a:spcAft>
                <a:spcPts val="0"/>
              </a:spcAft>
              <a:buClr>
                <a:schemeClr val="dk1"/>
              </a:buClr>
              <a:buSzPts val="900"/>
              <a:buFont typeface="Arial"/>
              <a:buChar char="•"/>
            </a:pPr>
            <a:r>
              <a:rPr lang="en-US" sz="900" b="1"/>
              <a:t>Western Dominance</a:t>
            </a:r>
            <a:r>
              <a:rPr lang="en-US" sz="900"/>
              <a:t>: High-impact journals are still predominantly based in the West, such as </a:t>
            </a:r>
            <a:r>
              <a:rPr lang="en-US" sz="900" i="1"/>
              <a:t>Nature</a:t>
            </a:r>
            <a:r>
              <a:rPr lang="en-US" sz="900"/>
              <a:t>, </a:t>
            </a:r>
            <a:r>
              <a:rPr lang="en-US" sz="900" i="1"/>
              <a:t>Science</a:t>
            </a:r>
            <a:r>
              <a:rPr lang="en-US" sz="900"/>
              <a:t>, and </a:t>
            </a:r>
            <a:r>
              <a:rPr lang="en-US" sz="900" i="1"/>
              <a:t>The Lancet</a:t>
            </a:r>
            <a:r>
              <a:rPr lang="en-US" sz="900"/>
              <a:t>. However, the number of high-impact journals originating from Asia is on the rise, and more Asian researchers are publishing in these Western journals.</a:t>
            </a:r>
            <a:endParaRPr/>
          </a:p>
          <a:p>
            <a:pPr marL="742950" lvl="1" indent="-285750" algn="l" rtl="0">
              <a:spcBef>
                <a:spcPts val="0"/>
              </a:spcBef>
              <a:spcAft>
                <a:spcPts val="0"/>
              </a:spcAft>
              <a:buClr>
                <a:schemeClr val="dk1"/>
              </a:buClr>
              <a:buSzPts val="900"/>
              <a:buFont typeface="Arial"/>
              <a:buChar char="•"/>
            </a:pPr>
            <a:r>
              <a:rPr lang="en-US" sz="900" b="1"/>
              <a:t>Increasing Influence</a:t>
            </a:r>
            <a:r>
              <a:rPr lang="en-US" sz="900"/>
              <a:t>: Asian journals are gaining international recognition, and the quality of research from Asia is increasingly matching that of Western counterparts, reflecting the region's growing influence in global scientific discourse.</a:t>
            </a:r>
            <a:endParaRPr/>
          </a:p>
          <a:p>
            <a:pPr marL="0" lvl="0" indent="0" algn="l" rtl="0">
              <a:spcBef>
                <a:spcPts val="0"/>
              </a:spcBef>
              <a:spcAft>
                <a:spcPts val="0"/>
              </a:spcAft>
              <a:buNone/>
            </a:pPr>
            <a:r>
              <a:rPr lang="en-US" sz="900"/>
              <a:t>This information underscores the exponential growth of publications from Asia and highlights the shifting dynamics in global scientific research and publication volumes.</a:t>
            </a:r>
            <a:endParaRPr/>
          </a:p>
          <a:p>
            <a:pPr marL="0" lvl="0" indent="0" algn="l" rtl="0">
              <a:spcBef>
                <a:spcPts val="0"/>
              </a:spcBef>
              <a:spcAft>
                <a:spcPts val="0"/>
              </a:spcAft>
              <a:buNone/>
            </a:pPr>
            <a:endParaRPr sz="90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57396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77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86990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5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a:solidFill>
                  <a:srgbClr val="333333"/>
                </a:solidFill>
                <a:latin typeface="Roboto Condensed"/>
                <a:ea typeface="Roboto Condensed"/>
                <a:cs typeface="Roboto Condensed"/>
                <a:sym typeface="Roboto Condensed"/>
              </a:rPr>
              <a:t>What is KM? Knowledge Management Explained</a:t>
            </a:r>
            <a:endParaRPr/>
          </a:p>
          <a:p>
            <a:pPr marL="0" lvl="0" indent="0" algn="l" rtl="0">
              <a:spcBef>
                <a:spcPts val="0"/>
              </a:spcBef>
              <a:spcAft>
                <a:spcPts val="0"/>
              </a:spcAft>
              <a:buNone/>
            </a:pPr>
            <a:r>
              <a:rPr lang="en-US" b="0" i="0">
                <a:solidFill>
                  <a:srgbClr val="555555"/>
                </a:solidFill>
                <a:latin typeface="Roboto Condensed"/>
                <a:ea typeface="Roboto Condensed"/>
                <a:cs typeface="Roboto Condensed"/>
                <a:sym typeface="Roboto Condensed"/>
              </a:rPr>
              <a:t>……Recapping its origins. </a:t>
            </a:r>
            <a:endParaRPr/>
          </a:p>
          <a:p>
            <a:pPr marL="0" lvl="0" indent="0" algn="l" rtl="0">
              <a:spcBef>
                <a:spcPts val="0"/>
              </a:spcBef>
              <a:spcAft>
                <a:spcPts val="0"/>
              </a:spcAft>
              <a:buNone/>
            </a:pPr>
            <a:r>
              <a:rPr lang="en-US" b="1" i="0">
                <a:solidFill>
                  <a:srgbClr val="22789D"/>
                </a:solidFill>
                <a:latin typeface="Roboto Condensed"/>
                <a:ea typeface="Roboto Condensed"/>
                <a:cs typeface="Roboto Condensed"/>
                <a:sym typeface="Roboto Condensed"/>
              </a:rPr>
              <a:t>The Origins of KM</a:t>
            </a:r>
            <a:endParaRPr/>
          </a:p>
          <a:p>
            <a:pPr marL="0" lvl="0" indent="0" algn="l" rtl="0">
              <a:spcBef>
                <a:spcPts val="0"/>
              </a:spcBef>
              <a:spcAft>
                <a:spcPts val="0"/>
              </a:spcAft>
              <a:buNone/>
            </a:pPr>
            <a:r>
              <a:rPr lang="en-US" b="0" i="0">
                <a:solidFill>
                  <a:srgbClr val="555555"/>
                </a:solidFill>
                <a:latin typeface="Roboto Condensed"/>
                <a:ea typeface="Roboto Condensed"/>
                <a:cs typeface="Roboto Condensed"/>
                <a:sym typeface="Roboto Condensed"/>
              </a:rPr>
              <a:t>KM sprouted within the management consulting community. </a:t>
            </a:r>
            <a:endParaRPr/>
          </a:p>
          <a:p>
            <a:pPr marL="0" lvl="0" indent="0" algn="l" rtl="0">
              <a:spcBef>
                <a:spcPts val="0"/>
              </a:spcBef>
              <a:spcAft>
                <a:spcPts val="0"/>
              </a:spcAft>
              <a:buNone/>
            </a:pPr>
            <a:r>
              <a:rPr lang="en-US" b="0" i="0">
                <a:solidFill>
                  <a:srgbClr val="555555"/>
                </a:solidFill>
                <a:latin typeface="Roboto Condensed"/>
                <a:ea typeface="Roboto Condensed"/>
                <a:cs typeface="Roboto Condensed"/>
                <a:sym typeface="Roboto Condensed"/>
              </a:rPr>
              <a:t>The term apparently was first used in its current context at </a:t>
            </a:r>
            <a:r>
              <a:rPr lang="en-US" b="1" i="0">
                <a:solidFill>
                  <a:srgbClr val="555555"/>
                </a:solidFill>
                <a:latin typeface="Roboto Condensed"/>
                <a:ea typeface="Roboto Condensed"/>
                <a:cs typeface="Roboto Condensed"/>
                <a:sym typeface="Roboto Condensed"/>
              </a:rPr>
              <a:t>McKinsey in 1987</a:t>
            </a:r>
            <a:r>
              <a:rPr lang="en-US" b="0" i="0">
                <a:solidFill>
                  <a:srgbClr val="555555"/>
                </a:solidFill>
                <a:latin typeface="Roboto Condensed"/>
                <a:ea typeface="Roboto Condensed"/>
                <a:cs typeface="Roboto Condensed"/>
                <a:sym typeface="Roboto Condensed"/>
              </a:rPr>
              <a:t> for an internal study on their information handling and utilization (McInerney and Koenig, 2011).  KM went public, as it were, at a conference in </a:t>
            </a:r>
            <a:r>
              <a:rPr lang="en-US" b="1" i="0">
                <a:solidFill>
                  <a:srgbClr val="FF0000"/>
                </a:solidFill>
                <a:highlight>
                  <a:srgbClr val="FFFF00"/>
                </a:highlight>
                <a:latin typeface="Roboto Condensed"/>
                <a:ea typeface="Roboto Condensed"/>
                <a:cs typeface="Roboto Condensed"/>
                <a:sym typeface="Roboto Condensed"/>
              </a:rPr>
              <a:t>Boston in 1993</a:t>
            </a:r>
            <a:r>
              <a:rPr lang="en-US" b="0" i="0">
                <a:solidFill>
                  <a:srgbClr val="555555"/>
                </a:solidFill>
                <a:latin typeface="Roboto Condensed"/>
                <a:ea typeface="Roboto Condensed"/>
                <a:cs typeface="Roboto Condensed"/>
                <a:sym typeface="Roboto Condensed"/>
              </a:rPr>
              <a:t> organized by Ernst and Young (Prusak 1999).  Note that </a:t>
            </a:r>
            <a:r>
              <a:rPr lang="en-US" b="1" i="0">
                <a:solidFill>
                  <a:srgbClr val="FF0000"/>
                </a:solidFill>
                <a:highlight>
                  <a:srgbClr val="FFFF00"/>
                </a:highlight>
                <a:latin typeface="Roboto Condensed"/>
                <a:ea typeface="Roboto Condensed"/>
                <a:cs typeface="Roboto Condensed"/>
                <a:sym typeface="Roboto Condensed"/>
              </a:rPr>
              <a:t>Davenport </a:t>
            </a:r>
            <a:r>
              <a:rPr lang="en-US" b="0" i="0">
                <a:solidFill>
                  <a:srgbClr val="555555"/>
                </a:solidFill>
                <a:latin typeface="Roboto Condensed"/>
                <a:ea typeface="Roboto Condensed"/>
                <a:cs typeface="Roboto Condensed"/>
                <a:sym typeface="Roboto Condensed"/>
              </a:rPr>
              <a:t>was at E&amp;Y when he wrote the definition above.</a:t>
            </a:r>
            <a:endParaRPr/>
          </a:p>
          <a:p>
            <a:pPr marL="0" lvl="0" indent="0" algn="l" rtl="0">
              <a:spcBef>
                <a:spcPts val="0"/>
              </a:spcBef>
              <a:spcAft>
                <a:spcPts val="0"/>
              </a:spcAft>
              <a:buNone/>
            </a:pPr>
            <a:r>
              <a:rPr lang="en-US" b="0" i="0">
                <a:solidFill>
                  <a:srgbClr val="555555"/>
                </a:solidFill>
                <a:latin typeface="Roboto Condensed"/>
                <a:ea typeface="Roboto Condensed"/>
                <a:cs typeface="Roboto Condensed"/>
                <a:sym typeface="Roboto Condensed"/>
              </a:rPr>
              <a:t>Those consulting organizations quickly disseminated the principles and the techniques of KM to other organizations, to professional associations, and to disciplines.  The timing was propitious, as the enthusiasm for intellectual capital (see below) in the 1980s, had primed the pump for the recognition of information and knowledge as essential assets for any organization.</a:t>
            </a:r>
            <a:endParaRPr/>
          </a:p>
          <a:p>
            <a:pPr marL="0" lvl="0" indent="0" algn="l" rtl="0">
              <a:spcBef>
                <a:spcPts val="0"/>
              </a:spcBef>
              <a:spcAft>
                <a:spcPts val="0"/>
              </a:spcAft>
              <a:buNone/>
            </a:pP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860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81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93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7"/>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pharmalive.com/the-industry-impact-of-president-bidens-executive-orde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ismpp.org/artificial-intelligence-ai-"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youtu.be/EcjJaJpoFf0?si=tafKHDSNq4r56FBs" TargetMode="External"/><Relationship Id="rId4" Type="http://schemas.openxmlformats.org/officeDocument/2006/relationships/hyperlink" Target="https://lifesciences.enago.com/blogs/gpp-2022-where-are-we-now"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mdpi.com/2304-6775/11/4/4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andfonline.com/doi/epdf/10.1080/03007995.2023.2273139?needAccess=tru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aiindex.stanford.edu/wp-content/uploads/2024/05/HAI_AI-Index-Report-202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scape.com/viewarticle/989043?form=login&amp;scode=msp&amp;st=fpf_login&amp;socialSite=google&amp;icd=login_success_email_match_fpf" TargetMode="External"/><Relationship Id="rId4" Type="http://schemas.openxmlformats.org/officeDocument/2006/relationships/hyperlink" Target="https://ourthinking.think-gen.com/docs-struggle-to-keep-up-with-the-flood-of-new-medical-knowled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ipd.org/globalassets/media/knowledge/knowledge-hub/factsheets/8296-knowledge-workers-scientific-summary.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linkedin.com/pulse/whatever-happened-knowledge-management-tom-davenpor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ismpp-newsletter.com/2021/08/18/translations-presentations-of-joint-position-statement-advocating-for-pre-publication-revi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medcomms-experts.com/medical-publication-extender-strategy-forma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p:nvPr/>
        </p:nvSpPr>
        <p:spPr>
          <a:xfrm>
            <a:off x="240632" y="2201143"/>
            <a:ext cx="609600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i="0" u="none" strike="noStrike" cap="none">
                <a:solidFill>
                  <a:schemeClr val="dk1"/>
                </a:solidFill>
                <a:latin typeface="Cambria"/>
                <a:ea typeface="Cambria"/>
                <a:cs typeface="Cambria"/>
                <a:sym typeface="Cambria"/>
              </a:rPr>
              <a:t>Evolution of Scientific &amp; Medical Publications:</a:t>
            </a:r>
            <a:endParaRPr/>
          </a:p>
          <a:p>
            <a:pPr marL="0" marR="0" lvl="0" indent="0" algn="l" rtl="0">
              <a:spcBef>
                <a:spcPts val="0"/>
              </a:spcBef>
              <a:spcAft>
                <a:spcPts val="0"/>
              </a:spcAft>
              <a:buNone/>
            </a:pPr>
            <a:r>
              <a:rPr lang="en-US" sz="2600" b="1">
                <a:solidFill>
                  <a:schemeClr val="dk1"/>
                </a:solidFill>
                <a:latin typeface="Cambria"/>
                <a:ea typeface="Cambria"/>
                <a:cs typeface="Cambria"/>
                <a:sym typeface="Cambria"/>
              </a:rPr>
              <a:t>Navigating Trends, Opportunities &amp; Challenges</a:t>
            </a:r>
            <a:endParaRPr/>
          </a:p>
        </p:txBody>
      </p:sp>
      <p:sp>
        <p:nvSpPr>
          <p:cNvPr id="91" name="Google Shape;91;p1"/>
          <p:cNvSpPr/>
          <p:nvPr/>
        </p:nvSpPr>
        <p:spPr>
          <a:xfrm>
            <a:off x="240632" y="5063212"/>
            <a:ext cx="6096000" cy="794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mbria"/>
                <a:ea typeface="Cambria"/>
                <a:cs typeface="Cambria"/>
                <a:sym typeface="Cambria"/>
              </a:rPr>
              <a:t>Dikran Toroser, PhD</a:t>
            </a:r>
            <a:endParaRPr/>
          </a:p>
          <a:p>
            <a:pPr marL="0" marR="0" lvl="0" indent="0" algn="l" rtl="0">
              <a:spcBef>
                <a:spcPts val="360"/>
              </a:spcBef>
              <a:spcAft>
                <a:spcPts val="0"/>
              </a:spcAft>
              <a:buNone/>
            </a:pPr>
            <a:r>
              <a:rPr lang="en-US" sz="1800">
                <a:solidFill>
                  <a:schemeClr val="dk1"/>
                </a:solidFill>
                <a:latin typeface="Cambria"/>
                <a:ea typeface="Cambria"/>
                <a:cs typeface="Cambria"/>
                <a:sym typeface="Cambria"/>
              </a:rPr>
              <a:t>University California San Diego, USA</a:t>
            </a:r>
            <a:endParaRPr sz="1800">
              <a:solidFill>
                <a:schemeClr val="dk1"/>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p:nvPr/>
        </p:nvSpPr>
        <p:spPr>
          <a:xfrm>
            <a:off x="627288" y="-47500"/>
            <a:ext cx="5761634" cy="1200288"/>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600" b="1" dirty="0" smtClean="0">
                <a:solidFill>
                  <a:srgbClr val="0070C0"/>
                </a:solidFill>
                <a:latin typeface="Cambria"/>
                <a:ea typeface="Cambria"/>
                <a:cs typeface="Cambria"/>
                <a:sym typeface="Cambria"/>
              </a:rPr>
              <a:t>PATIENTS as Co-authors: </a:t>
            </a:r>
          </a:p>
          <a:p>
            <a:pPr marL="342891" marR="0" lvl="0" indent="-342891" algn="l" rtl="0">
              <a:spcBef>
                <a:spcPts val="0"/>
              </a:spcBef>
              <a:spcAft>
                <a:spcPts val="0"/>
              </a:spcAft>
              <a:buNone/>
            </a:pPr>
            <a:r>
              <a:rPr lang="en-US" sz="3600" b="1" dirty="0" smtClean="0">
                <a:solidFill>
                  <a:srgbClr val="0070C0"/>
                </a:solidFill>
                <a:latin typeface="Cambria"/>
                <a:ea typeface="Cambria"/>
                <a:cs typeface="Cambria"/>
                <a:sym typeface="Cambria"/>
              </a:rPr>
              <a:t>Reshaping </a:t>
            </a:r>
            <a:r>
              <a:rPr lang="en-US" sz="3600" b="1" dirty="0">
                <a:solidFill>
                  <a:srgbClr val="0070C0"/>
                </a:solidFill>
                <a:latin typeface="Cambria"/>
                <a:ea typeface="Cambria"/>
                <a:cs typeface="Cambria"/>
                <a:sym typeface="Cambria"/>
              </a:rPr>
              <a:t>Medical Pubs</a:t>
            </a:r>
            <a:endParaRPr sz="3600" dirty="0"/>
          </a:p>
        </p:txBody>
      </p:sp>
      <p:sp>
        <p:nvSpPr>
          <p:cNvPr id="167" name="Google Shape;167;p10"/>
          <p:cNvSpPr txBox="1"/>
          <p:nvPr/>
        </p:nvSpPr>
        <p:spPr>
          <a:xfrm>
            <a:off x="629996" y="1411397"/>
            <a:ext cx="11246177"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mj-lt"/>
                <a:ea typeface="Calibri"/>
                <a:cs typeface="Calibri"/>
                <a:sym typeface="Calibri"/>
              </a:rPr>
              <a:t>Trend: </a:t>
            </a:r>
            <a:r>
              <a:rPr lang="en-US" sz="2400" dirty="0">
                <a:solidFill>
                  <a:schemeClr val="dk1"/>
                </a:solidFill>
                <a:latin typeface="+mj-lt"/>
                <a:ea typeface="Calibri"/>
                <a:cs typeface="Calibri"/>
                <a:sym typeface="Calibri"/>
              </a:rPr>
              <a:t>Including patients as co-authors on medical publications.</a:t>
            </a:r>
            <a:endParaRPr sz="2400" dirty="0">
              <a:latin typeface="+mj-lt"/>
            </a:endParaRPr>
          </a:p>
          <a:p>
            <a:pPr marL="457200" marR="0" lvl="1" indent="-177800" algn="l" rtl="0">
              <a:spcBef>
                <a:spcPts val="1200"/>
              </a:spcBef>
              <a:spcAft>
                <a:spcPts val="0"/>
              </a:spcAft>
              <a:buClr>
                <a:schemeClr val="dk1"/>
              </a:buClr>
              <a:buSzPts val="2800"/>
              <a:buFont typeface="Calibri"/>
              <a:buAutoNum type="arabicPeriod"/>
            </a:pPr>
            <a:r>
              <a:rPr lang="en-US" sz="2400" b="0" i="0" u="none" strike="noStrike" cap="none" dirty="0">
                <a:solidFill>
                  <a:schemeClr val="dk1"/>
                </a:solidFill>
                <a:latin typeface="+mj-lt"/>
                <a:ea typeface="Calibri"/>
                <a:cs typeface="Calibri"/>
                <a:sym typeface="Calibri"/>
              </a:rPr>
              <a:t> Recognizes patient perspectives…UNIQUE/VALUABLE insights</a:t>
            </a:r>
            <a:endParaRPr sz="2400" dirty="0">
              <a:latin typeface="+mj-lt"/>
            </a:endParaRPr>
          </a:p>
          <a:p>
            <a:pPr marL="457200" marR="0" lvl="1" indent="-177800" algn="l" rtl="0">
              <a:spcBef>
                <a:spcPts val="1200"/>
              </a:spcBef>
              <a:spcAft>
                <a:spcPts val="0"/>
              </a:spcAft>
              <a:buClr>
                <a:schemeClr val="dk1"/>
              </a:buClr>
              <a:buSzPts val="2800"/>
              <a:buFont typeface="Calibri"/>
              <a:buAutoNum type="arabicPeriod"/>
            </a:pPr>
            <a:r>
              <a:rPr lang="en-US" sz="2400" b="0" i="0" u="none" strike="noStrike" cap="none" dirty="0">
                <a:solidFill>
                  <a:schemeClr val="dk1"/>
                </a:solidFill>
                <a:latin typeface="+mj-lt"/>
                <a:ea typeface="Calibri"/>
                <a:cs typeface="Calibri"/>
                <a:sym typeface="Calibri"/>
              </a:rPr>
              <a:t> Encourage this practice</a:t>
            </a:r>
            <a:endParaRPr sz="2400" dirty="0">
              <a:latin typeface="+mj-lt"/>
            </a:endParaRPr>
          </a:p>
          <a:p>
            <a:pPr marL="457200" marR="0" lvl="1" indent="-177800" algn="l" rtl="0">
              <a:spcBef>
                <a:spcPts val="1200"/>
              </a:spcBef>
              <a:spcAft>
                <a:spcPts val="0"/>
              </a:spcAft>
              <a:buClr>
                <a:schemeClr val="dk1"/>
              </a:buClr>
              <a:buSzPts val="2800"/>
              <a:buFont typeface="Calibri"/>
              <a:buAutoNum type="arabicPeriod"/>
            </a:pPr>
            <a:r>
              <a:rPr lang="en-US" sz="2400" b="0" i="0" u="none" strike="noStrike" cap="none" dirty="0">
                <a:solidFill>
                  <a:schemeClr val="dk1"/>
                </a:solidFill>
                <a:latin typeface="+mj-lt"/>
                <a:ea typeface="Calibri"/>
                <a:cs typeface="Calibri"/>
                <a:sym typeface="Calibri"/>
              </a:rPr>
              <a:t> Can lead to more patient-centered/valuable research</a:t>
            </a:r>
            <a:endParaRPr sz="2400" dirty="0">
              <a:latin typeface="+mj-lt"/>
            </a:endParaRPr>
          </a:p>
          <a:p>
            <a:pPr marL="457200" marR="0" lvl="1" indent="-177800" algn="l" rtl="0">
              <a:spcBef>
                <a:spcPts val="2400"/>
              </a:spcBef>
              <a:spcAft>
                <a:spcPts val="0"/>
              </a:spcAft>
              <a:buClr>
                <a:schemeClr val="dk1"/>
              </a:buClr>
              <a:buSzPts val="2800"/>
              <a:buFont typeface="Calibri"/>
              <a:buAutoNum type="arabicPeriod"/>
            </a:pPr>
            <a:r>
              <a:rPr lang="en-US" sz="2400" b="0" i="0" u="none" strike="noStrike" cap="none" dirty="0">
                <a:solidFill>
                  <a:schemeClr val="dk1"/>
                </a:solidFill>
                <a:latin typeface="+mj-lt"/>
                <a:ea typeface="Calibri"/>
                <a:cs typeface="Calibri"/>
                <a:sym typeface="Calibri"/>
              </a:rPr>
              <a:t> Some challenges in defining authorship criteria</a:t>
            </a:r>
            <a:endParaRPr sz="2400" dirty="0">
              <a:latin typeface="+mj-lt"/>
            </a:endParaRPr>
          </a:p>
          <a:p>
            <a:pPr marL="457200" marR="0" lvl="1" indent="-177800" algn="l" rtl="0">
              <a:spcBef>
                <a:spcPts val="1200"/>
              </a:spcBef>
              <a:spcAft>
                <a:spcPts val="0"/>
              </a:spcAft>
              <a:buClr>
                <a:schemeClr val="dk1"/>
              </a:buClr>
              <a:buSzPts val="2800"/>
              <a:buFont typeface="Calibri"/>
              <a:buAutoNum type="arabicPeriod"/>
            </a:pPr>
            <a:r>
              <a:rPr lang="en-US" sz="2400" b="0" i="0" u="none" strike="noStrike" cap="none" dirty="0">
                <a:solidFill>
                  <a:schemeClr val="dk1"/>
                </a:solidFill>
                <a:latin typeface="+mj-lt"/>
                <a:ea typeface="Calibri"/>
                <a:cs typeface="Calibri"/>
                <a:sym typeface="Calibri"/>
              </a:rPr>
              <a:t> Limited by patient availability and expertise</a:t>
            </a:r>
            <a:endParaRPr sz="2400" dirty="0">
              <a:latin typeface="+mj-lt"/>
            </a:endParaRPr>
          </a:p>
        </p:txBody>
      </p:sp>
      <p:cxnSp>
        <p:nvCxnSpPr>
          <p:cNvPr id="168" name="Google Shape;168;p10"/>
          <p:cNvCxnSpPr/>
          <p:nvPr/>
        </p:nvCxnSpPr>
        <p:spPr>
          <a:xfrm>
            <a:off x="472911" y="1910688"/>
            <a:ext cx="9492792" cy="0"/>
          </a:xfrm>
          <a:prstGeom prst="straightConnector1">
            <a:avLst/>
          </a:prstGeom>
          <a:noFill/>
          <a:ln w="50800" cap="flat" cmpd="sng">
            <a:solidFill>
              <a:srgbClr val="0070C0"/>
            </a:solidFill>
            <a:prstDash val="solid"/>
            <a:miter lim="800000"/>
            <a:headEnd type="none" w="sm" len="sm"/>
            <a:tailEnd type="none" w="sm" len="sm"/>
          </a:ln>
        </p:spPr>
      </p:cxnSp>
      <p:sp>
        <p:nvSpPr>
          <p:cNvPr id="169" name="Google Shape;169;p10"/>
          <p:cNvSpPr txBox="1"/>
          <p:nvPr/>
        </p:nvSpPr>
        <p:spPr>
          <a:xfrm>
            <a:off x="472911" y="6302487"/>
            <a:ext cx="114032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https://globalforum.diaglobal.org/issue/august-2022/involving-patients-as-authors-of-company-sponsored-journal-publications/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p:nvPr/>
        </p:nvSpPr>
        <p:spPr>
          <a:xfrm>
            <a:off x="196318" y="6212936"/>
            <a:ext cx="98239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1">
                <a:solidFill>
                  <a:schemeClr val="dk1"/>
                </a:solidFill>
                <a:latin typeface="Calibri"/>
                <a:ea typeface="Calibri"/>
                <a:cs typeface="Calibri"/>
                <a:sym typeface="Calibri"/>
              </a:rPr>
              <a:t>PharmaLive, The industry impact of President Biden’s Executive Order:  </a:t>
            </a:r>
            <a:r>
              <a:rPr lang="en-US" sz="1000" i="1">
                <a:solidFill>
                  <a:schemeClr val="dk1"/>
                </a:solidFill>
                <a:latin typeface="Calibri"/>
                <a:ea typeface="Calibri"/>
                <a:cs typeface="Calibri"/>
                <a:sym typeface="Calibri"/>
              </a:rPr>
              <a:t>“Most datasets available online used for AI models are based on work published by white male European authors and are not indicative of the wider socio-economic demographics of society. That’s why auditing these AI data sets by including essential human oversight in the early design stages is critical…” </a:t>
            </a:r>
            <a:r>
              <a:rPr lang="en-US" sz="1000" i="1"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https://www.pharmalive.com/the-industry-impact-of-president-bidens-executive-order/</a:t>
            </a:r>
            <a:endParaRPr sz="1000" i="1">
              <a:solidFill>
                <a:schemeClr val="dk1"/>
              </a:solidFill>
              <a:latin typeface="Calibri"/>
              <a:ea typeface="Calibri"/>
              <a:cs typeface="Calibri"/>
              <a:sym typeface="Calibri"/>
            </a:endParaRPr>
          </a:p>
        </p:txBody>
      </p:sp>
      <p:sp>
        <p:nvSpPr>
          <p:cNvPr id="175" name="Google Shape;175;p11"/>
          <p:cNvSpPr txBox="1"/>
          <p:nvPr/>
        </p:nvSpPr>
        <p:spPr>
          <a:xfrm>
            <a:off x="616424" y="151039"/>
            <a:ext cx="7115218" cy="646331"/>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600" b="1" dirty="0" smtClean="0">
                <a:solidFill>
                  <a:srgbClr val="0070C0"/>
                </a:solidFill>
                <a:latin typeface="Cambria"/>
                <a:ea typeface="Cambria"/>
                <a:cs typeface="Cambria"/>
                <a:sym typeface="Cambria"/>
              </a:rPr>
              <a:t>Authorship: </a:t>
            </a:r>
            <a:r>
              <a:rPr lang="en-US" sz="3600" b="1" dirty="0">
                <a:solidFill>
                  <a:srgbClr val="0070C0"/>
                </a:solidFill>
                <a:latin typeface="Cambria"/>
                <a:ea typeface="Cambria"/>
                <a:cs typeface="Cambria"/>
                <a:sym typeface="Cambria"/>
              </a:rPr>
              <a:t>Patients and DE&amp;I</a:t>
            </a:r>
            <a:endParaRPr dirty="0"/>
          </a:p>
        </p:txBody>
      </p:sp>
      <p:sp>
        <p:nvSpPr>
          <p:cNvPr id="176" name="Google Shape;176;p11"/>
          <p:cNvSpPr txBox="1"/>
          <p:nvPr/>
        </p:nvSpPr>
        <p:spPr>
          <a:xfrm>
            <a:off x="616424" y="1439776"/>
            <a:ext cx="10480272"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Inclusivity in medical authorship:</a:t>
            </a:r>
            <a:endParaRPr dirty="0"/>
          </a:p>
          <a:p>
            <a:pPr marL="800100" marR="0" lvl="1" indent="-342900" algn="l" rtl="0">
              <a:spcBef>
                <a:spcPts val="12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 Underrepresentation of women and underrepresented groups (“UREGs”)</a:t>
            </a:r>
            <a:endParaRPr dirty="0"/>
          </a:p>
          <a:p>
            <a:pPr marL="800100" marR="0" lvl="1" indent="-342900" algn="l" rtl="0">
              <a:spcBef>
                <a:spcPts val="12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 Efforts to increase diversity in research teams</a:t>
            </a:r>
            <a:endParaRPr dirty="0"/>
          </a:p>
          <a:p>
            <a:pPr marL="800100" marR="0" lvl="1" indent="-342900" algn="l" rtl="0">
              <a:spcBef>
                <a:spcPts val="12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 Tackling language barriers</a:t>
            </a:r>
            <a:endParaRPr dirty="0"/>
          </a:p>
          <a:p>
            <a:pPr marL="800100" marR="0" lvl="1" indent="-342900" algn="l" rtl="0">
              <a:spcBef>
                <a:spcPts val="12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 Proactively enabling contributions from low/middle-income countries</a:t>
            </a:r>
            <a:endParaRPr dirty="0"/>
          </a:p>
          <a:p>
            <a:pPr marL="800100" marR="0" lvl="1" indent="-342900" algn="l" rtl="0">
              <a:spcBef>
                <a:spcPts val="120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 Recognizing diverse forms of expertise (</a:t>
            </a:r>
            <a:r>
              <a:rPr lang="en-US" sz="2400" b="0" i="0" u="none" strike="noStrike" cap="none" dirty="0" err="1">
                <a:solidFill>
                  <a:schemeClr val="dk1"/>
                </a:solidFill>
                <a:latin typeface="Arial"/>
                <a:ea typeface="Arial"/>
                <a:cs typeface="Arial"/>
                <a:sym typeface="Arial"/>
              </a:rPr>
              <a:t>eg</a:t>
            </a:r>
            <a:r>
              <a:rPr lang="en-US" sz="2400" b="0" i="0" u="none" strike="noStrike" cap="none" dirty="0">
                <a:solidFill>
                  <a:schemeClr val="dk1"/>
                </a:solidFill>
                <a:latin typeface="Arial"/>
                <a:ea typeface="Arial"/>
                <a:cs typeface="Arial"/>
                <a:sym typeface="Arial"/>
              </a:rPr>
              <a:t>, community knowledge)</a:t>
            </a:r>
            <a:endParaRPr dirty="0"/>
          </a:p>
        </p:txBody>
      </p:sp>
      <p:pic>
        <p:nvPicPr>
          <p:cNvPr id="177" name="Google Shape;177;p11"/>
          <p:cNvPicPr preferRelativeResize="0"/>
          <p:nvPr/>
        </p:nvPicPr>
        <p:blipFill rotWithShape="1">
          <a:blip r:embed="rId4">
            <a:alphaModFix/>
          </a:blip>
          <a:srcRect l="5132"/>
          <a:stretch/>
        </p:blipFill>
        <p:spPr>
          <a:xfrm>
            <a:off x="9547860" y="159326"/>
            <a:ext cx="2504320" cy="1928481"/>
          </a:xfrm>
          <a:prstGeom prst="rect">
            <a:avLst/>
          </a:prstGeom>
          <a:noFill/>
          <a:ln w="9525" cap="flat" cmpd="sng">
            <a:solidFill>
              <a:schemeClr val="accent1"/>
            </a:solidFill>
            <a:prstDash val="solid"/>
            <a:round/>
            <a:headEnd type="none" w="sm" len="sm"/>
            <a:tailEnd type="none" w="sm" len="sm"/>
          </a:ln>
          <a:effectLst>
            <a:outerShdw blurRad="50800" dist="50800" dir="5400000" algn="ctr" rotWithShape="0">
              <a:srgbClr val="000000">
                <a:alpha val="9882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p:nvPr/>
        </p:nvSpPr>
        <p:spPr>
          <a:xfrm>
            <a:off x="614645" y="198022"/>
            <a:ext cx="10815273" cy="646331"/>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600" b="1" dirty="0" smtClean="0">
                <a:solidFill>
                  <a:srgbClr val="0070C0"/>
                </a:solidFill>
                <a:latin typeface="Cambria"/>
                <a:ea typeface="Cambria"/>
                <a:cs typeface="Cambria"/>
                <a:sym typeface="Cambria"/>
              </a:rPr>
              <a:t>Guidelines and Professional Organizations</a:t>
            </a:r>
            <a:endParaRPr dirty="0"/>
          </a:p>
        </p:txBody>
      </p:sp>
      <p:sp>
        <p:nvSpPr>
          <p:cNvPr id="184" name="Google Shape;184;p12"/>
          <p:cNvSpPr txBox="1"/>
          <p:nvPr/>
        </p:nvSpPr>
        <p:spPr>
          <a:xfrm>
            <a:off x="614645" y="1393250"/>
            <a:ext cx="8267135" cy="426270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3200"/>
              <a:buFont typeface="Arial"/>
              <a:buChar char="•"/>
            </a:pPr>
            <a:r>
              <a:rPr lang="en-US" sz="3200" b="1" dirty="0" smtClean="0">
                <a:solidFill>
                  <a:schemeClr val="dk1"/>
                </a:solidFill>
                <a:latin typeface="Calibri"/>
                <a:ea typeface="Calibri"/>
                <a:cs typeface="Calibri"/>
                <a:sym typeface="Calibri"/>
              </a:rPr>
              <a:t>Position Statements</a:t>
            </a:r>
            <a:endParaRPr lang="en-US" dirty="0" smtClean="0"/>
          </a:p>
          <a:p>
            <a:pPr marL="0" marR="0" lvl="0" indent="0" algn="l" rtl="0">
              <a:spcBef>
                <a:spcPts val="0"/>
              </a:spcBef>
              <a:spcAft>
                <a:spcPts val="0"/>
              </a:spcAft>
              <a:buNone/>
            </a:pPr>
            <a:r>
              <a:rPr lang="en-US" sz="3200" b="1" dirty="0" smtClean="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eg</a:t>
            </a:r>
            <a:r>
              <a:rPr lang="en-US" sz="3200" dirty="0">
                <a:solidFill>
                  <a:schemeClr val="dk1"/>
                </a:solidFill>
                <a:latin typeface="Calibri"/>
                <a:ea typeface="Calibri"/>
                <a:cs typeface="Calibri"/>
                <a:sym typeface="Calibri"/>
              </a:rPr>
              <a:t>, JPS, GPP 2022, AI position statement </a:t>
            </a:r>
            <a:endParaRPr dirty="0"/>
          </a:p>
          <a:p>
            <a:pPr marL="0" marR="0" lvl="0" indent="0" algn="l" rtl="0">
              <a:spcBef>
                <a:spcPts val="1800"/>
              </a:spcBef>
              <a:spcAft>
                <a:spcPts val="0"/>
              </a:spcAft>
              <a:buNone/>
            </a:pPr>
            <a:r>
              <a:rPr lang="en-US" sz="3200" b="1" dirty="0" smtClean="0">
                <a:solidFill>
                  <a:schemeClr val="dk1"/>
                </a:solidFill>
                <a:latin typeface="Calibri"/>
                <a:ea typeface="Calibri"/>
                <a:cs typeface="Calibri"/>
                <a:sym typeface="Calibri"/>
              </a:rPr>
              <a:t>Common Themes</a:t>
            </a:r>
            <a:endParaRPr lang="en-US" dirty="0" smtClean="0"/>
          </a:p>
          <a:p>
            <a:pPr marL="457200" marR="0" lvl="1" indent="-203200" algn="l" rtl="0">
              <a:spcBef>
                <a:spcPts val="0"/>
              </a:spcBef>
              <a:spcAft>
                <a:spcPts val="0"/>
              </a:spcAft>
              <a:buClr>
                <a:schemeClr val="dk1"/>
              </a:buClr>
              <a:buSzPts val="3200"/>
              <a:buFont typeface="Arial"/>
              <a:buChar char="•"/>
            </a:pPr>
            <a:r>
              <a:rPr lang="en-US" sz="3200" b="0" i="0" u="none" strike="noStrike" cap="none" dirty="0" smtClean="0">
                <a:solidFill>
                  <a:schemeClr val="dk1"/>
                </a:solidFill>
                <a:latin typeface="Calibri"/>
                <a:ea typeface="Calibri"/>
                <a:cs typeface="Calibri"/>
                <a:sym typeface="Calibri"/>
              </a:rPr>
              <a:t>Ethical </a:t>
            </a:r>
            <a:r>
              <a:rPr lang="en-US" sz="3200" b="0" i="0" u="none" strike="noStrike" cap="none" dirty="0">
                <a:solidFill>
                  <a:schemeClr val="dk1"/>
                </a:solidFill>
                <a:latin typeface="Calibri"/>
                <a:ea typeface="Calibri"/>
                <a:cs typeface="Calibri"/>
                <a:sym typeface="Calibri"/>
              </a:rPr>
              <a:t>Integrity and Transparency</a:t>
            </a:r>
            <a:endParaRPr dirty="0"/>
          </a:p>
          <a:p>
            <a:pPr marL="457200" marR="0" lvl="1" indent="-2032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Publication Quality and Timeliness</a:t>
            </a:r>
            <a:endParaRPr dirty="0"/>
          </a:p>
          <a:p>
            <a:pPr marL="457200" marR="0" lvl="1" indent="-2032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Authorship Accountability and Inclusivity</a:t>
            </a:r>
            <a:endParaRPr dirty="0"/>
          </a:p>
          <a:p>
            <a:pPr marL="457200" marR="0" lvl="1" indent="-2032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Collaborative and Patient-Centric Approach</a:t>
            </a:r>
            <a:endParaRPr dirty="0"/>
          </a:p>
          <a:p>
            <a:pPr marL="457200" marR="0" lvl="1" indent="-2032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Adaptation to Evolving Publication Practices</a:t>
            </a:r>
            <a:endParaRPr dirty="0"/>
          </a:p>
        </p:txBody>
      </p:sp>
      <p:sp>
        <p:nvSpPr>
          <p:cNvPr id="185" name="Google Shape;185;p12"/>
          <p:cNvSpPr txBox="1"/>
          <p:nvPr/>
        </p:nvSpPr>
        <p:spPr>
          <a:xfrm>
            <a:off x="182319" y="6204852"/>
            <a:ext cx="9417983" cy="55399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AI Position statement and call to action: </a:t>
            </a:r>
            <a:r>
              <a:rPr lang="en-US" sz="100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https://www.ismpp.org/artificial-intelligence-ai-</a:t>
            </a:r>
            <a:endParaRPr sz="1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GPP 2022 Where are we now? </a:t>
            </a:r>
            <a:r>
              <a:rPr lang="en-US" sz="1000"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https://lifesciences.enago.com/blogs/gpp-2022-where-are-we-now</a:t>
            </a:r>
            <a:endParaRPr sz="1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ACSE Panel Discussion on GPP 2022: </a:t>
            </a:r>
            <a:r>
              <a:rPr lang="en-US" sz="1000" u="sng">
                <a:solidFill>
                  <a:schemeClr val="dk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https://youtu.be/EcjJaJpoFf0?si=tafKHDSNq4r56FBs</a:t>
            </a:r>
            <a:endParaRPr sz="1000">
              <a:solidFill>
                <a:schemeClr val="dk1"/>
              </a:solidFill>
              <a:latin typeface="Calibri"/>
              <a:ea typeface="Calibri"/>
              <a:cs typeface="Calibri"/>
              <a:sym typeface="Calibri"/>
            </a:endParaRPr>
          </a:p>
        </p:txBody>
      </p:sp>
      <p:pic>
        <p:nvPicPr>
          <p:cNvPr id="186" name="Google Shape;186;p12"/>
          <p:cNvPicPr preferRelativeResize="0"/>
          <p:nvPr/>
        </p:nvPicPr>
        <p:blipFill rotWithShape="1">
          <a:blip r:embed="rId6">
            <a:alphaModFix/>
          </a:blip>
          <a:srcRect/>
          <a:stretch/>
        </p:blipFill>
        <p:spPr>
          <a:xfrm>
            <a:off x="10023823" y="7227"/>
            <a:ext cx="2161535" cy="1844040"/>
          </a:xfrm>
          <a:prstGeom prst="rect">
            <a:avLst/>
          </a:prstGeom>
          <a:noFill/>
          <a:ln w="9525" cap="flat" cmpd="sng">
            <a:solidFill>
              <a:schemeClr val="accent1"/>
            </a:solidFill>
            <a:prstDash val="solid"/>
            <a:round/>
            <a:headEnd type="none" w="sm" len="sm"/>
            <a:tailEnd type="none" w="sm" len="sm"/>
          </a:ln>
          <a:effectLst>
            <a:outerShdw blurRad="50800" dist="50800" dir="5400000" algn="ctr" rotWithShape="0">
              <a:srgbClr val="000000">
                <a:alpha val="9882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p:nvPr/>
        </p:nvSpPr>
        <p:spPr>
          <a:xfrm>
            <a:off x="609466" y="189975"/>
            <a:ext cx="4485047" cy="646290"/>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600" b="1" dirty="0" smtClean="0">
                <a:solidFill>
                  <a:srgbClr val="0070C0"/>
                </a:solidFill>
                <a:latin typeface="Cambria"/>
                <a:ea typeface="Cambria"/>
                <a:cs typeface="Cambria"/>
                <a:sym typeface="Cambria"/>
              </a:rPr>
              <a:t>Call to Action</a:t>
            </a:r>
            <a:endParaRPr lang="en-US" dirty="0"/>
          </a:p>
        </p:txBody>
      </p:sp>
      <p:sp>
        <p:nvSpPr>
          <p:cNvPr id="192" name="Google Shape;192;p13"/>
          <p:cNvSpPr txBox="1"/>
          <p:nvPr/>
        </p:nvSpPr>
        <p:spPr>
          <a:xfrm>
            <a:off x="518159" y="1459079"/>
            <a:ext cx="11346556" cy="44012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Discuss innovations in publications - Highlighting necessity and urgency.</a:t>
            </a:r>
            <a:endParaRPr/>
          </a:p>
          <a:p>
            <a:pPr marL="285750" marR="0" lvl="0" indent="-285750" algn="l" rtl="0">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Technology, digital transformation, and their potential impact.</a:t>
            </a:r>
            <a:endParaRPr/>
          </a:p>
          <a:p>
            <a:pPr marL="285750" marR="0" lvl="0" indent="-285750" algn="l" rtl="0">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Collaboration, integrity, and the application of artificial intelligence are crucial for progress.</a:t>
            </a:r>
            <a:endParaRPr/>
          </a:p>
          <a:p>
            <a:pPr marL="285750" marR="0" lvl="0" indent="-133350" algn="l" rtl="0">
              <a:spcBef>
                <a:spcPts val="6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600"/>
              </a:spcBef>
              <a:spcAft>
                <a:spcPts val="0"/>
              </a:spcAft>
              <a:buNone/>
            </a:pPr>
            <a:r>
              <a:rPr lang="en-US" sz="2400" b="1">
                <a:solidFill>
                  <a:schemeClr val="dk1"/>
                </a:solidFill>
                <a:latin typeface="Calibri"/>
                <a:ea typeface="Calibri"/>
                <a:cs typeface="Calibri"/>
                <a:sym typeface="Calibri"/>
              </a:rPr>
              <a:t>Action Items</a:t>
            </a:r>
            <a:endParaRPr/>
          </a:p>
          <a:p>
            <a:pPr marL="342900" marR="0" lvl="0" indent="-342900" algn="l" rtl="0">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Engage in discussions about innovations and ideas</a:t>
            </a:r>
            <a:endParaRPr/>
          </a:p>
          <a:p>
            <a:pPr marL="342900" marR="0" lvl="0" indent="-342900" algn="l" rtl="0">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Understand the importance of technology and digital transformation.</a:t>
            </a:r>
            <a:endParaRPr/>
          </a:p>
          <a:p>
            <a:pPr marL="342900" marR="0" lvl="0" indent="-342900" algn="l" rtl="0">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Collaborate with experts to apply artificial intelligence </a:t>
            </a:r>
            <a:r>
              <a:rPr lang="en-US" sz="2400" i="1">
                <a:solidFill>
                  <a:schemeClr val="dk1"/>
                </a:solidFill>
                <a:latin typeface="Calibri"/>
                <a:ea typeface="Calibri"/>
                <a:cs typeface="Calibri"/>
                <a:sym typeface="Calibri"/>
              </a:rPr>
              <a:t>ethically</a:t>
            </a:r>
            <a:r>
              <a:rPr lang="en-US" sz="2400">
                <a:solidFill>
                  <a:schemeClr val="dk1"/>
                </a:solidFill>
                <a:latin typeface="Calibri"/>
                <a:ea typeface="Calibri"/>
                <a:cs typeface="Calibri"/>
                <a:sym typeface="Calibri"/>
              </a:rPr>
              <a:t>.</a:t>
            </a:r>
            <a:endParaRPr/>
          </a:p>
          <a:p>
            <a:pPr marL="342900" marR="0" lvl="0" indent="-342900" algn="l" rtl="0">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Focus on SIMPLIFYING information in a appropriate way as a driver for accessibility.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p:nvPr/>
        </p:nvSpPr>
        <p:spPr>
          <a:xfrm>
            <a:off x="606072" y="196852"/>
            <a:ext cx="5926622" cy="646331"/>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600" b="1" dirty="0" smtClean="0">
                <a:solidFill>
                  <a:srgbClr val="0070C0"/>
                </a:solidFill>
                <a:latin typeface="Cambria"/>
                <a:ea typeface="Cambria"/>
                <a:cs typeface="Cambria"/>
                <a:sym typeface="Cambria"/>
              </a:rPr>
              <a:t>Careers in Publications</a:t>
            </a:r>
            <a:endParaRPr lang="en-US" dirty="0"/>
          </a:p>
        </p:txBody>
      </p:sp>
      <p:pic>
        <p:nvPicPr>
          <p:cNvPr id="198" name="Google Shape;198;p14"/>
          <p:cNvPicPr preferRelativeResize="0"/>
          <p:nvPr/>
        </p:nvPicPr>
        <p:blipFill rotWithShape="1">
          <a:blip r:embed="rId3">
            <a:alphaModFix/>
          </a:blip>
          <a:srcRect/>
          <a:stretch/>
        </p:blipFill>
        <p:spPr>
          <a:xfrm>
            <a:off x="9772052" y="-703"/>
            <a:ext cx="2419948" cy="1152610"/>
          </a:xfrm>
          <a:prstGeom prst="rect">
            <a:avLst/>
          </a:prstGeom>
          <a:noFill/>
          <a:ln w="9525" cap="flat" cmpd="sng">
            <a:solidFill>
              <a:schemeClr val="accent1"/>
            </a:solidFill>
            <a:prstDash val="solid"/>
            <a:round/>
            <a:headEnd type="none" w="sm" len="sm"/>
            <a:tailEnd type="none" w="sm" len="sm"/>
          </a:ln>
          <a:effectLst>
            <a:outerShdw blurRad="50800" dist="50800" dir="5400000" algn="ctr" rotWithShape="0">
              <a:srgbClr val="000000">
                <a:alpha val="98823"/>
              </a:srgbClr>
            </a:outerShdw>
          </a:effectLst>
        </p:spPr>
      </p:pic>
      <p:sp>
        <p:nvSpPr>
          <p:cNvPr id="199" name="Google Shape;199;p14"/>
          <p:cNvSpPr txBox="1"/>
          <p:nvPr/>
        </p:nvSpPr>
        <p:spPr>
          <a:xfrm>
            <a:off x="653969" y="1372736"/>
            <a:ext cx="11399485" cy="44011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200" dirty="0">
                <a:solidFill>
                  <a:schemeClr val="dk1"/>
                </a:solidFill>
                <a:latin typeface="+mj-lt"/>
                <a:ea typeface="Calibri"/>
                <a:cs typeface="Calibri"/>
                <a:sym typeface="Calibri"/>
              </a:rPr>
              <a:t> </a:t>
            </a:r>
            <a:r>
              <a:rPr lang="en-US" sz="2200" b="1" dirty="0">
                <a:solidFill>
                  <a:schemeClr val="dk1"/>
                </a:solidFill>
                <a:latin typeface="+mj-lt"/>
                <a:ea typeface="Calibri"/>
                <a:cs typeface="Calibri"/>
                <a:sym typeface="Calibri"/>
              </a:rPr>
              <a:t>Rapid GROWTH: </a:t>
            </a:r>
            <a:r>
              <a:rPr lang="en-US" sz="2200" dirty="0">
                <a:solidFill>
                  <a:schemeClr val="dk1"/>
                </a:solidFill>
                <a:latin typeface="+mj-lt"/>
                <a:ea typeface="Calibri"/>
                <a:cs typeface="Calibri"/>
                <a:sym typeface="Calibri"/>
              </a:rPr>
              <a:t>Increase in the volume and quality of publications, especially from Asia, reflecting the region's growing investment in healthcare and research. ….Growth=Opportunity.</a:t>
            </a:r>
            <a:endParaRPr sz="2200" dirty="0">
              <a:latin typeface="+mj-lt"/>
            </a:endParaRPr>
          </a:p>
          <a:p>
            <a:pPr marL="285750" marR="0" lvl="0" indent="-285750" algn="l" rtl="0">
              <a:spcBef>
                <a:spcPts val="1800"/>
              </a:spcBef>
              <a:spcAft>
                <a:spcPts val="0"/>
              </a:spcAft>
              <a:buClr>
                <a:schemeClr val="dk1"/>
              </a:buClr>
              <a:buSzPts val="2000"/>
              <a:buFont typeface="Arial"/>
              <a:buChar char="•"/>
            </a:pPr>
            <a:r>
              <a:rPr lang="en-US" sz="2200" b="1" dirty="0">
                <a:solidFill>
                  <a:schemeClr val="dk1"/>
                </a:solidFill>
                <a:latin typeface="+mj-lt"/>
                <a:ea typeface="Calibri"/>
                <a:cs typeface="Calibri"/>
                <a:sym typeface="Calibri"/>
              </a:rPr>
              <a:t>Tech ADVANCE:</a:t>
            </a:r>
            <a:r>
              <a:rPr lang="en-US" sz="2200" dirty="0">
                <a:solidFill>
                  <a:schemeClr val="dk1"/>
                </a:solidFill>
                <a:latin typeface="+mj-lt"/>
                <a:ea typeface="Calibri"/>
                <a:cs typeface="Calibri"/>
                <a:sym typeface="Calibri"/>
              </a:rPr>
              <a:t> Adoption of advanced technologies. </a:t>
            </a:r>
            <a:r>
              <a:rPr lang="en-US" sz="2200" b="1" dirty="0">
                <a:solidFill>
                  <a:schemeClr val="dk1"/>
                </a:solidFill>
                <a:highlight>
                  <a:srgbClr val="FFFF00"/>
                </a:highlight>
                <a:latin typeface="+mj-lt"/>
                <a:ea typeface="Calibri"/>
                <a:cs typeface="Calibri"/>
                <a:sym typeface="Calibri"/>
              </a:rPr>
              <a:t>EMBRACE PROGRESS/CHANGE</a:t>
            </a:r>
            <a:r>
              <a:rPr lang="en-US" sz="2200" dirty="0">
                <a:solidFill>
                  <a:schemeClr val="dk1"/>
                </a:solidFill>
                <a:latin typeface="+mj-lt"/>
                <a:ea typeface="Calibri"/>
                <a:cs typeface="Calibri"/>
                <a:sym typeface="Calibri"/>
              </a:rPr>
              <a:t> and new platforms in the publication space.</a:t>
            </a:r>
            <a:endParaRPr sz="2200" dirty="0">
              <a:latin typeface="+mj-lt"/>
            </a:endParaRPr>
          </a:p>
          <a:p>
            <a:pPr marL="285750" marR="0" lvl="0" indent="-285750" algn="l" rtl="0">
              <a:spcBef>
                <a:spcPts val="1800"/>
              </a:spcBef>
              <a:spcAft>
                <a:spcPts val="0"/>
              </a:spcAft>
              <a:buClr>
                <a:schemeClr val="dk1"/>
              </a:buClr>
              <a:buSzPts val="2000"/>
              <a:buFont typeface="Arial"/>
              <a:buChar char="•"/>
            </a:pPr>
            <a:r>
              <a:rPr lang="en-US" sz="2200" b="1" dirty="0">
                <a:solidFill>
                  <a:schemeClr val="dk1"/>
                </a:solidFill>
                <a:latin typeface="+mj-lt"/>
                <a:ea typeface="Calibri"/>
                <a:cs typeface="Calibri"/>
                <a:sym typeface="Calibri"/>
              </a:rPr>
              <a:t>Diverse OPPORTUNITIES: </a:t>
            </a:r>
            <a:r>
              <a:rPr lang="en-US" sz="2200" dirty="0">
                <a:solidFill>
                  <a:schemeClr val="dk1"/>
                </a:solidFill>
                <a:latin typeface="+mj-lt"/>
                <a:ea typeface="Calibri"/>
                <a:cs typeface="Calibri"/>
                <a:sym typeface="Calibri"/>
              </a:rPr>
              <a:t>Evolving roles in medical writing, editing, and management. </a:t>
            </a:r>
            <a:endParaRPr sz="2200" dirty="0">
              <a:latin typeface="+mj-lt"/>
            </a:endParaRPr>
          </a:p>
          <a:p>
            <a:pPr marL="285750" marR="0" lvl="0" indent="-285750" algn="l" rtl="0">
              <a:spcBef>
                <a:spcPts val="1800"/>
              </a:spcBef>
              <a:spcAft>
                <a:spcPts val="0"/>
              </a:spcAft>
              <a:buClr>
                <a:schemeClr val="dk1"/>
              </a:buClr>
              <a:buSzPts val="2000"/>
              <a:buFont typeface="Arial"/>
              <a:buChar char="•"/>
            </a:pPr>
            <a:r>
              <a:rPr lang="en-US" sz="2200" b="1" dirty="0">
                <a:solidFill>
                  <a:schemeClr val="dk1"/>
                </a:solidFill>
                <a:latin typeface="+mj-lt"/>
                <a:ea typeface="Calibri"/>
                <a:cs typeface="Calibri"/>
                <a:sym typeface="Calibri"/>
              </a:rPr>
              <a:t>Global COLLABORATION:</a:t>
            </a:r>
            <a:r>
              <a:rPr lang="en-US" sz="2200" dirty="0">
                <a:solidFill>
                  <a:schemeClr val="dk1"/>
                </a:solidFill>
                <a:latin typeface="+mj-lt"/>
                <a:ea typeface="Calibri"/>
                <a:cs typeface="Calibri"/>
                <a:sym typeface="Calibri"/>
              </a:rPr>
              <a:t> Increased collaboration between Asian researchers and international peers, leading to more impactful contributions.</a:t>
            </a:r>
            <a:endParaRPr sz="2200" dirty="0">
              <a:latin typeface="+mj-lt"/>
            </a:endParaRPr>
          </a:p>
          <a:p>
            <a:pPr marL="285750" marR="0" lvl="0" indent="-285750" algn="l" rtl="0">
              <a:spcBef>
                <a:spcPts val="1800"/>
              </a:spcBef>
              <a:spcAft>
                <a:spcPts val="0"/>
              </a:spcAft>
              <a:buClr>
                <a:schemeClr val="dk1"/>
              </a:buClr>
              <a:buSzPts val="2000"/>
              <a:buFont typeface="Arial"/>
              <a:buChar char="•"/>
            </a:pPr>
            <a:r>
              <a:rPr lang="en-US" sz="2200" b="1" dirty="0">
                <a:solidFill>
                  <a:schemeClr val="dk1"/>
                </a:solidFill>
                <a:latin typeface="+mj-lt"/>
                <a:ea typeface="Calibri"/>
                <a:cs typeface="Calibri"/>
                <a:sym typeface="Calibri"/>
              </a:rPr>
              <a:t>Professional DEVELOPMENT:</a:t>
            </a:r>
            <a:r>
              <a:rPr lang="en-US" sz="2200" dirty="0">
                <a:solidFill>
                  <a:schemeClr val="dk1"/>
                </a:solidFill>
                <a:latin typeface="+mj-lt"/>
                <a:ea typeface="Calibri"/>
                <a:cs typeface="Calibri"/>
                <a:sym typeface="Calibri"/>
              </a:rPr>
              <a:t> Professional organizations such as ACSE, fostering skills development, networking and advancement in medical publications.</a:t>
            </a:r>
            <a:endParaRPr sz="22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txBox="1"/>
          <p:nvPr/>
        </p:nvSpPr>
        <p:spPr>
          <a:xfrm>
            <a:off x="628766" y="232358"/>
            <a:ext cx="10240752" cy="615553"/>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300" b="1" dirty="0" smtClean="0">
                <a:solidFill>
                  <a:srgbClr val="0070C0"/>
                </a:solidFill>
                <a:latin typeface="Cambria"/>
                <a:ea typeface="Cambria"/>
                <a:cs typeface="Cambria"/>
                <a:sym typeface="Cambria"/>
              </a:rPr>
              <a:t>It’s an Exciting Time in Medical Publications!</a:t>
            </a:r>
            <a:endParaRPr lang="en-US" dirty="0"/>
          </a:p>
        </p:txBody>
      </p:sp>
      <p:sp>
        <p:nvSpPr>
          <p:cNvPr id="205" name="Google Shape;205;p15"/>
          <p:cNvSpPr/>
          <p:nvPr/>
        </p:nvSpPr>
        <p:spPr>
          <a:xfrm>
            <a:off x="688141" y="1819154"/>
            <a:ext cx="10002719" cy="3570208"/>
          </a:xfrm>
          <a:prstGeom prst="rect">
            <a:avLst/>
          </a:prstGeom>
          <a:noFill/>
          <a:ln>
            <a:noFill/>
          </a:ln>
        </p:spPr>
        <p:txBody>
          <a:bodyPr spcFirstLastPara="1" wrap="square" lIns="91425" tIns="45700" rIns="91425" bIns="45700" anchor="ctr" anchorCtr="0">
            <a:spAutoFit/>
          </a:bodyPr>
          <a:lstStyle/>
          <a:p>
            <a:pPr marL="171450" marR="0" lvl="0" indent="-177800" algn="l" rtl="0">
              <a:lnSpc>
                <a:spcPct val="10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Ethical Integration of New Technology</a:t>
            </a:r>
            <a:r>
              <a:rPr lang="en-US" sz="2800" i="0" u="none" strike="noStrike" cap="none" dirty="0">
                <a:solidFill>
                  <a:schemeClr val="dk1"/>
                </a:solidFill>
                <a:latin typeface="Arial"/>
                <a:ea typeface="Arial"/>
                <a:cs typeface="Arial"/>
                <a:sym typeface="Arial"/>
              </a:rPr>
              <a:t> </a:t>
            </a:r>
            <a:endParaRPr dirty="0"/>
          </a:p>
          <a:p>
            <a:pPr marL="171450" marR="0" lvl="0" indent="-177800" algn="l" rtl="0">
              <a:lnSpc>
                <a:spcPct val="100000"/>
              </a:lnSpc>
              <a:spcBef>
                <a:spcPts val="600"/>
              </a:spcBef>
              <a:spcAft>
                <a:spcPts val="0"/>
              </a:spcAft>
              <a:buClr>
                <a:schemeClr val="dk1"/>
              </a:buClr>
              <a:buSzPts val="2800"/>
              <a:buFont typeface="Arial"/>
              <a:buChar char="•"/>
            </a:pPr>
            <a:r>
              <a:rPr lang="en-US" sz="2800" i="0" u="none" strike="noStrike" cap="none" dirty="0">
                <a:solidFill>
                  <a:schemeClr val="dk1"/>
                </a:solidFill>
                <a:latin typeface="Arial"/>
                <a:ea typeface="Arial"/>
                <a:cs typeface="Arial"/>
                <a:sym typeface="Arial"/>
              </a:rPr>
              <a:t>Open Access to information and enhanced data </a:t>
            </a:r>
            <a:r>
              <a:rPr lang="en-US" sz="2800" dirty="0">
                <a:solidFill>
                  <a:schemeClr val="dk1"/>
                </a:solidFill>
                <a:latin typeface="Arial"/>
                <a:ea typeface="Arial"/>
                <a:cs typeface="Arial"/>
                <a:sym typeface="Arial"/>
              </a:rPr>
              <a:t>s</a:t>
            </a:r>
            <a:r>
              <a:rPr lang="en-US" sz="2800" i="0" u="none" strike="noStrike" cap="none" dirty="0">
                <a:solidFill>
                  <a:schemeClr val="dk1"/>
                </a:solidFill>
                <a:latin typeface="Arial"/>
                <a:ea typeface="Arial"/>
                <a:cs typeface="Arial"/>
                <a:sym typeface="Arial"/>
              </a:rPr>
              <a:t>haring </a:t>
            </a:r>
            <a:endParaRPr dirty="0"/>
          </a:p>
          <a:p>
            <a:pPr marL="171450" marR="0" lvl="0" indent="-177800" algn="l" rtl="0">
              <a:lnSpc>
                <a:spcPct val="100000"/>
              </a:lnSpc>
              <a:spcBef>
                <a:spcPts val="600"/>
              </a:spcBef>
              <a:spcAft>
                <a:spcPts val="0"/>
              </a:spcAft>
              <a:buClr>
                <a:schemeClr val="dk1"/>
              </a:buClr>
              <a:buSzPts val="2800"/>
              <a:buFont typeface="Arial"/>
              <a:buChar char="•"/>
            </a:pPr>
            <a:r>
              <a:rPr lang="en-US" sz="2800" i="0" u="none" strike="noStrike" cap="none" dirty="0">
                <a:solidFill>
                  <a:schemeClr val="dk1"/>
                </a:solidFill>
                <a:latin typeface="Arial"/>
                <a:ea typeface="Arial"/>
                <a:cs typeface="Arial"/>
                <a:sym typeface="Arial"/>
              </a:rPr>
              <a:t>Patient-Centric and Real-World Evidence Research</a:t>
            </a:r>
            <a:endParaRPr dirty="0"/>
          </a:p>
          <a:p>
            <a:pPr marL="171450" marR="0" lvl="0" indent="-177800" algn="l" rtl="0">
              <a:lnSpc>
                <a:spcPct val="100000"/>
              </a:lnSpc>
              <a:spcBef>
                <a:spcPts val="600"/>
              </a:spcBef>
              <a:spcAft>
                <a:spcPts val="0"/>
              </a:spcAft>
              <a:buClr>
                <a:schemeClr val="dk1"/>
              </a:buClr>
              <a:buSzPts val="2800"/>
              <a:buFont typeface="Arial"/>
              <a:buChar char="•"/>
            </a:pPr>
            <a:r>
              <a:rPr lang="en-US" sz="2800" i="0" u="none" strike="noStrike" cap="none" dirty="0">
                <a:solidFill>
                  <a:schemeClr val="dk1"/>
                </a:solidFill>
                <a:latin typeface="Arial"/>
                <a:ea typeface="Arial"/>
                <a:cs typeface="Arial"/>
                <a:sym typeface="Arial"/>
              </a:rPr>
              <a:t>Interdisciplinary Collaboration</a:t>
            </a:r>
            <a:endParaRPr dirty="0"/>
          </a:p>
          <a:p>
            <a:pPr marL="171450" marR="0" lvl="0" indent="-177800" algn="l" rtl="0">
              <a:lnSpc>
                <a:spcPct val="100000"/>
              </a:lnSpc>
              <a:spcBef>
                <a:spcPts val="600"/>
              </a:spcBef>
              <a:spcAft>
                <a:spcPts val="0"/>
              </a:spcAft>
              <a:buClr>
                <a:schemeClr val="dk1"/>
              </a:buClr>
              <a:buSzPts val="2800"/>
              <a:buFont typeface="Arial"/>
              <a:buChar char="•"/>
            </a:pPr>
            <a:r>
              <a:rPr lang="en-US" sz="2800" i="0" u="none" strike="noStrike" cap="none" dirty="0">
                <a:solidFill>
                  <a:schemeClr val="dk1"/>
                </a:solidFill>
                <a:latin typeface="Arial"/>
                <a:ea typeface="Arial"/>
                <a:cs typeface="Arial"/>
                <a:sym typeface="Arial"/>
              </a:rPr>
              <a:t>Enhanced Peer Review and Preprint Repositories</a:t>
            </a:r>
            <a:endParaRPr dirty="0"/>
          </a:p>
          <a:p>
            <a:pPr marL="171450" marR="0" lvl="0" indent="-177800" algn="l" rtl="0">
              <a:lnSpc>
                <a:spcPct val="100000"/>
              </a:lnSpc>
              <a:spcBef>
                <a:spcPts val="600"/>
              </a:spcBef>
              <a:spcAft>
                <a:spcPts val="0"/>
              </a:spcAft>
              <a:buClr>
                <a:schemeClr val="dk1"/>
              </a:buClr>
              <a:buSzPts val="2800"/>
              <a:buFont typeface="Arial"/>
              <a:buChar char="•"/>
            </a:pPr>
            <a:r>
              <a:rPr lang="en-US" sz="2800" i="0" u="none" strike="noStrike" cap="none" dirty="0">
                <a:solidFill>
                  <a:schemeClr val="dk1"/>
                </a:solidFill>
                <a:latin typeface="Arial"/>
                <a:ea typeface="Arial"/>
                <a:cs typeface="Arial"/>
                <a:sym typeface="Arial"/>
              </a:rPr>
              <a:t>Combatting Misinformation and Promoting Ethical Practices</a:t>
            </a:r>
            <a:endParaRPr sz="2800" dirty="0">
              <a:solidFill>
                <a:schemeClr val="dk1"/>
              </a:solidFill>
              <a:latin typeface="Arial"/>
              <a:ea typeface="Arial"/>
              <a:cs typeface="Arial"/>
              <a:sym typeface="Arial"/>
            </a:endParaRPr>
          </a:p>
          <a:p>
            <a:pPr marL="171450" marR="0" lvl="0" indent="-177800" algn="l" rtl="0">
              <a:lnSpc>
                <a:spcPct val="100000"/>
              </a:lnSpc>
              <a:spcBef>
                <a:spcPts val="600"/>
              </a:spcBef>
              <a:spcAft>
                <a:spcPts val="0"/>
              </a:spcAft>
              <a:buClr>
                <a:schemeClr val="dk1"/>
              </a:buClr>
              <a:buSzPts val="2800"/>
              <a:buFont typeface="Arial"/>
              <a:buChar char="•"/>
            </a:pPr>
            <a:r>
              <a:rPr lang="en-US" sz="2800" i="0" u="none" strike="noStrike" cap="none" dirty="0">
                <a:solidFill>
                  <a:schemeClr val="dk1"/>
                </a:solidFill>
                <a:latin typeface="Arial"/>
                <a:ea typeface="Arial"/>
                <a:cs typeface="Arial"/>
                <a:sym typeface="Arial"/>
              </a:rPr>
              <a:t>“Buckle-up” for the next 10 years (and exciting opportunities) </a:t>
            </a:r>
            <a:endParaRPr dirty="0"/>
          </a:p>
        </p:txBody>
      </p:sp>
      <p:pic>
        <p:nvPicPr>
          <p:cNvPr id="206" name="Google Shape;206;p15"/>
          <p:cNvPicPr preferRelativeResize="0"/>
          <p:nvPr/>
        </p:nvPicPr>
        <p:blipFill rotWithShape="1">
          <a:blip r:embed="rId3">
            <a:alphaModFix/>
          </a:blip>
          <a:srcRect/>
          <a:stretch/>
        </p:blipFill>
        <p:spPr>
          <a:xfrm>
            <a:off x="10177338" y="0"/>
            <a:ext cx="2014662" cy="2057527"/>
          </a:xfrm>
          <a:prstGeom prst="rect">
            <a:avLst/>
          </a:prstGeom>
          <a:noFill/>
          <a:ln w="9525" cap="flat" cmpd="sng">
            <a:solidFill>
              <a:schemeClr val="accent1"/>
            </a:solidFill>
            <a:prstDash val="solid"/>
            <a:round/>
            <a:headEnd type="none" w="sm" len="sm"/>
            <a:tailEnd type="none" w="sm" len="sm"/>
          </a:ln>
          <a:effectLst>
            <a:outerShdw blurRad="50800" dist="50800" dir="5400000" algn="ctr" rotWithShape="0">
              <a:srgbClr val="000000">
                <a:alpha val="9882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p:nvPr/>
        </p:nvSpPr>
        <p:spPr>
          <a:xfrm>
            <a:off x="633216" y="189978"/>
            <a:ext cx="5345759" cy="646331"/>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600" b="1" dirty="0" smtClean="0">
                <a:solidFill>
                  <a:srgbClr val="0070C0"/>
                </a:solidFill>
                <a:latin typeface="Cambria"/>
                <a:ea typeface="Cambria"/>
                <a:cs typeface="Cambria"/>
                <a:sym typeface="Cambria"/>
              </a:rPr>
              <a:t>Questions/Comments</a:t>
            </a:r>
            <a:endParaRPr lang="en-US" dirty="0"/>
          </a:p>
        </p:txBody>
      </p:sp>
      <p:pic>
        <p:nvPicPr>
          <p:cNvPr id="212" name="Google Shape;212;p16"/>
          <p:cNvPicPr preferRelativeResize="0"/>
          <p:nvPr/>
        </p:nvPicPr>
        <p:blipFill rotWithShape="1">
          <a:blip r:embed="rId3">
            <a:alphaModFix/>
          </a:blip>
          <a:srcRect/>
          <a:stretch/>
        </p:blipFill>
        <p:spPr>
          <a:xfrm>
            <a:off x="987695" y="1550482"/>
            <a:ext cx="5338062" cy="3991271"/>
          </a:xfrm>
          <a:prstGeom prst="rect">
            <a:avLst/>
          </a:prstGeom>
          <a:solidFill>
            <a:srgbClr val="ECECEC"/>
          </a:solidFill>
          <a:ln w="88900" cap="sq" cmpd="sng">
            <a:solidFill>
              <a:srgbClr val="FFFFFF"/>
            </a:solidFill>
            <a:prstDash val="solid"/>
            <a:miter lim="800000"/>
            <a:headEnd type="none" w="sm" len="sm"/>
            <a:tailEnd type="none" w="sm" len="sm"/>
          </a:ln>
          <a:effectLst>
            <a:outerShdw blurRad="63500" dist="18000" dir="54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664238" y="-453524"/>
            <a:ext cx="11735924" cy="1938992"/>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endParaRPr sz="4000" b="1" dirty="0">
              <a:solidFill>
                <a:srgbClr val="0070C0"/>
              </a:solidFill>
              <a:latin typeface="Cambria"/>
              <a:ea typeface="Cambria"/>
              <a:cs typeface="Cambria"/>
              <a:sym typeface="Cambria"/>
            </a:endParaRPr>
          </a:p>
          <a:p>
            <a:pPr marL="342891" marR="0" lvl="0" indent="-342891" algn="l" rtl="0">
              <a:spcBef>
                <a:spcPts val="0"/>
              </a:spcBef>
              <a:spcAft>
                <a:spcPts val="0"/>
              </a:spcAft>
              <a:buNone/>
            </a:pPr>
            <a:r>
              <a:rPr lang="en-US" sz="4000" b="1" dirty="0" smtClean="0">
                <a:solidFill>
                  <a:srgbClr val="0070C0"/>
                </a:solidFill>
                <a:latin typeface="Cambria"/>
                <a:ea typeface="Cambria"/>
                <a:cs typeface="Cambria"/>
                <a:sym typeface="Cambria"/>
              </a:rPr>
              <a:t>Agenda</a:t>
            </a:r>
            <a:endParaRPr lang="en-US" dirty="0" smtClean="0"/>
          </a:p>
          <a:p>
            <a:pPr marL="342891" marR="0" lvl="0" indent="-342891" algn="l" rtl="0">
              <a:spcBef>
                <a:spcPts val="0"/>
              </a:spcBef>
              <a:spcAft>
                <a:spcPts val="0"/>
              </a:spcAft>
              <a:buNone/>
            </a:pPr>
            <a:endParaRPr sz="4000" b="1" dirty="0">
              <a:solidFill>
                <a:srgbClr val="0070C0"/>
              </a:solidFill>
              <a:latin typeface="Cambria"/>
              <a:ea typeface="Cambria"/>
              <a:cs typeface="Cambria"/>
              <a:sym typeface="Cambria"/>
            </a:endParaRPr>
          </a:p>
        </p:txBody>
      </p:sp>
      <p:sp>
        <p:nvSpPr>
          <p:cNvPr id="98" name="Google Shape;98;p2"/>
          <p:cNvSpPr/>
          <p:nvPr/>
        </p:nvSpPr>
        <p:spPr>
          <a:xfrm>
            <a:off x="664238" y="1350373"/>
            <a:ext cx="8069179" cy="4478149"/>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Introduction</a:t>
            </a:r>
            <a:endParaRPr dirty="0"/>
          </a:p>
          <a:p>
            <a:pPr marL="342891" marR="0" lvl="0" indent="-342891" algn="l" rtl="0">
              <a:spcBef>
                <a:spcPts val="600"/>
              </a:spcBef>
              <a:spcAft>
                <a:spcPts val="0"/>
              </a:spcAft>
              <a:buClr>
                <a:schemeClr val="dk1"/>
              </a:buClr>
              <a:buSzPts val="2400"/>
              <a:buFont typeface="Arial"/>
              <a:buChar char="•"/>
            </a:pPr>
            <a:r>
              <a:rPr lang="en-US" sz="2400" b="1" i="1" dirty="0">
                <a:solidFill>
                  <a:schemeClr val="dk1"/>
                </a:solidFill>
                <a:latin typeface="Arial"/>
                <a:ea typeface="Arial"/>
                <a:cs typeface="Arial"/>
                <a:sym typeface="Arial"/>
              </a:rPr>
              <a:t>RAPID</a:t>
            </a:r>
            <a:r>
              <a:rPr lang="en-US" sz="2400" b="1" dirty="0">
                <a:solidFill>
                  <a:schemeClr val="dk1"/>
                </a:solidFill>
                <a:latin typeface="Arial"/>
                <a:ea typeface="Arial"/>
                <a:cs typeface="Arial"/>
                <a:sym typeface="Arial"/>
              </a:rPr>
              <a:t> rate of change in PUBLICATIONS</a:t>
            </a:r>
            <a:endParaRPr dirty="0"/>
          </a:p>
          <a:p>
            <a:pPr marL="342891" marR="0" lvl="0" indent="-342891" algn="l" rtl="0">
              <a:spcBef>
                <a:spcPts val="60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KNOWLEDGE and WISDOM management</a:t>
            </a:r>
            <a:endParaRPr dirty="0"/>
          </a:p>
          <a:p>
            <a:pPr marL="800091" marR="0" lvl="1" indent="-342891" algn="l" rtl="0">
              <a:spcBef>
                <a:spcPts val="600"/>
              </a:spcBef>
              <a:spcAft>
                <a:spcPts val="0"/>
              </a:spcAft>
              <a:buClr>
                <a:schemeClr val="dk1"/>
              </a:buClr>
              <a:buSzPts val="2400"/>
              <a:buFont typeface="Arial"/>
              <a:buChar char="•"/>
            </a:pPr>
            <a:r>
              <a:rPr lang="en-US" sz="2400" b="1" i="0" u="none" strike="noStrike" cap="none" dirty="0">
                <a:solidFill>
                  <a:schemeClr val="dk1"/>
                </a:solidFill>
                <a:latin typeface="Arial"/>
                <a:ea typeface="Arial"/>
                <a:cs typeface="Arial"/>
                <a:sym typeface="Arial"/>
              </a:rPr>
              <a:t>VOLUME and DATA overload</a:t>
            </a:r>
            <a:endParaRPr dirty="0"/>
          </a:p>
          <a:p>
            <a:pPr marL="800091" marR="0" lvl="1" indent="-342891" algn="l" rtl="0">
              <a:spcBef>
                <a:spcPts val="600"/>
              </a:spcBef>
              <a:spcAft>
                <a:spcPts val="0"/>
              </a:spcAft>
              <a:buClr>
                <a:schemeClr val="dk1"/>
              </a:buClr>
              <a:buSzPts val="2400"/>
              <a:buFont typeface="Arial"/>
              <a:buChar char="•"/>
            </a:pPr>
            <a:r>
              <a:rPr lang="en-US" sz="2400" b="1" i="0" u="none" strike="noStrike" cap="none" dirty="0" smtClean="0">
                <a:solidFill>
                  <a:schemeClr val="dk1"/>
                </a:solidFill>
                <a:latin typeface="Arial"/>
                <a:ea typeface="Arial"/>
                <a:cs typeface="Arial"/>
                <a:sym typeface="Arial"/>
              </a:rPr>
              <a:t>SIMPLIFICATION </a:t>
            </a:r>
            <a:r>
              <a:rPr lang="en-US" sz="2400" b="1" i="0" u="none" strike="noStrike" cap="none" dirty="0">
                <a:solidFill>
                  <a:schemeClr val="dk1"/>
                </a:solidFill>
                <a:latin typeface="Arial"/>
                <a:ea typeface="Arial"/>
                <a:cs typeface="Arial"/>
                <a:sym typeface="Arial"/>
              </a:rPr>
              <a:t>efforts</a:t>
            </a:r>
            <a:endParaRPr dirty="0"/>
          </a:p>
          <a:p>
            <a:pPr marL="342891" marR="0" lvl="0" indent="-342891" algn="l" rtl="0">
              <a:spcBef>
                <a:spcPts val="60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DEMOCRATIZATION of information</a:t>
            </a:r>
            <a:endParaRPr dirty="0"/>
          </a:p>
          <a:p>
            <a:pPr marL="800091" marR="0" lvl="1" indent="-342891" algn="l" rtl="0">
              <a:spcBef>
                <a:spcPts val="600"/>
              </a:spcBef>
              <a:spcAft>
                <a:spcPts val="0"/>
              </a:spcAft>
              <a:buClr>
                <a:schemeClr val="dk1"/>
              </a:buClr>
              <a:buSzPts val="2400"/>
              <a:buFont typeface="Arial"/>
              <a:buChar char="•"/>
            </a:pPr>
            <a:r>
              <a:rPr lang="en-US" sz="2400" b="1" i="0" u="none" strike="noStrike" cap="none" dirty="0">
                <a:solidFill>
                  <a:schemeClr val="dk1"/>
                </a:solidFill>
                <a:latin typeface="Arial"/>
                <a:ea typeface="Arial"/>
                <a:cs typeface="Arial"/>
                <a:sym typeface="Arial"/>
              </a:rPr>
              <a:t>Extenders (PLS, podcasts and </a:t>
            </a:r>
            <a:r>
              <a:rPr lang="en-US" sz="2400" b="1" i="1" u="none" strike="noStrike" cap="none" dirty="0">
                <a:solidFill>
                  <a:schemeClr val="dk1"/>
                </a:solidFill>
                <a:latin typeface="Arial"/>
                <a:ea typeface="Arial"/>
                <a:cs typeface="Arial"/>
                <a:sym typeface="Arial"/>
              </a:rPr>
              <a:t>other</a:t>
            </a:r>
            <a:r>
              <a:rPr lang="en-US" sz="2400" b="1" i="0" u="none" strike="noStrike" cap="none" dirty="0">
                <a:solidFill>
                  <a:schemeClr val="dk1"/>
                </a:solidFill>
                <a:latin typeface="Arial"/>
                <a:ea typeface="Arial"/>
                <a:cs typeface="Arial"/>
                <a:sym typeface="Arial"/>
              </a:rPr>
              <a:t>)</a:t>
            </a:r>
            <a:endParaRPr dirty="0"/>
          </a:p>
          <a:p>
            <a:pPr marL="342891" marR="0" lvl="0" indent="-342891" algn="l" rtl="0">
              <a:spcBef>
                <a:spcPts val="60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GUIDELINES</a:t>
            </a:r>
            <a:endParaRPr dirty="0"/>
          </a:p>
          <a:p>
            <a:pPr marL="342891" marR="0" lvl="0" indent="-342891" algn="l" rtl="0">
              <a:spcBef>
                <a:spcPts val="60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KEEPING UP with the RAPID change</a:t>
            </a:r>
            <a:endParaRPr sz="2400" b="1" dirty="0">
              <a:solidFill>
                <a:srgbClr val="FF0000"/>
              </a:solidFill>
              <a:latin typeface="Arial"/>
              <a:ea typeface="Arial"/>
              <a:cs typeface="Arial"/>
              <a:sym typeface="Arial"/>
            </a:endParaRPr>
          </a:p>
          <a:p>
            <a:pPr marL="342891" marR="0" lvl="0" indent="-342891" algn="l" rtl="0">
              <a:spcBef>
                <a:spcPts val="60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Questions/Comments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626471" y="1436295"/>
            <a:ext cx="9646638" cy="3170099"/>
          </a:xfrm>
          <a:prstGeom prst="rect">
            <a:avLst/>
          </a:prstGeom>
          <a:noFill/>
          <a:ln>
            <a:noFill/>
          </a:ln>
        </p:spPr>
        <p:txBody>
          <a:bodyPr spcFirstLastPara="1" wrap="square" lIns="91425" tIns="45700" rIns="91425" bIns="45700" anchor="ctr" anchorCtr="0">
            <a:spAutoFit/>
          </a:bodyPr>
          <a:lstStyle/>
          <a:p>
            <a:pPr marL="0" marR="0" lvl="0" indent="-177800" algn="l" rtl="0">
              <a:lnSpc>
                <a:spcPct val="100000"/>
              </a:lnSpc>
              <a:spcBef>
                <a:spcPts val="0"/>
              </a:spcBef>
              <a:spcAft>
                <a:spcPts val="0"/>
              </a:spcAft>
              <a:buClr>
                <a:schemeClr val="dk1"/>
              </a:buClr>
              <a:buSzPts val="2800"/>
              <a:buFont typeface="Arial"/>
              <a:buChar char="•"/>
            </a:pPr>
            <a:r>
              <a:rPr lang="en-US" sz="2800" b="1" i="0" u="none" strike="noStrike" cap="none" dirty="0" smtClean="0">
                <a:solidFill>
                  <a:schemeClr val="dk1"/>
                </a:solidFill>
                <a:latin typeface="Arial"/>
                <a:ea typeface="Arial"/>
                <a:cs typeface="Arial"/>
                <a:sym typeface="Arial"/>
              </a:rPr>
              <a:t> Exponential </a:t>
            </a:r>
            <a:r>
              <a:rPr lang="en-US" sz="2800" b="1" i="0" u="none" strike="noStrike" cap="none" dirty="0">
                <a:solidFill>
                  <a:schemeClr val="dk1"/>
                </a:solidFill>
                <a:latin typeface="Arial"/>
                <a:ea typeface="Arial"/>
                <a:cs typeface="Arial"/>
                <a:sym typeface="Arial"/>
              </a:rPr>
              <a:t>Growth in </a:t>
            </a:r>
            <a:r>
              <a:rPr lang="en-US" sz="2800" b="0" i="0" u="none" strike="noStrike" cap="none" dirty="0">
                <a:solidFill>
                  <a:schemeClr val="dk1"/>
                </a:solidFill>
                <a:latin typeface="Arial"/>
                <a:ea typeface="Arial"/>
                <a:cs typeface="Arial"/>
                <a:sym typeface="Arial"/>
              </a:rPr>
              <a:t>Medical publications.</a:t>
            </a:r>
            <a:endParaRPr dirty="0"/>
          </a:p>
          <a:p>
            <a:pPr marL="0" marR="0" lvl="0" indent="-177800" algn="l" rtl="0">
              <a:lnSpc>
                <a:spcPct val="100000"/>
              </a:lnSpc>
              <a:spcBef>
                <a:spcPts val="2400"/>
              </a:spcBef>
              <a:spcAft>
                <a:spcPts val="0"/>
              </a:spcAft>
              <a:buClr>
                <a:schemeClr val="dk1"/>
              </a:buClr>
              <a:buSzPts val="2800"/>
              <a:buFont typeface="Arial"/>
              <a:buChar char="•"/>
            </a:pPr>
            <a:r>
              <a:rPr lang="en-US" sz="2800" b="1" i="0" u="none" strike="noStrike" cap="none" dirty="0" smtClean="0">
                <a:solidFill>
                  <a:schemeClr val="dk1"/>
                </a:solidFill>
                <a:latin typeface="Arial"/>
                <a:ea typeface="Arial"/>
                <a:cs typeface="Arial"/>
                <a:sym typeface="Arial"/>
              </a:rPr>
              <a:t> Technological </a:t>
            </a:r>
            <a:r>
              <a:rPr lang="en-US" sz="2800" b="1" i="0" u="none" strike="noStrike" cap="none" dirty="0">
                <a:solidFill>
                  <a:schemeClr val="dk1"/>
                </a:solidFill>
                <a:latin typeface="Arial"/>
                <a:ea typeface="Arial"/>
                <a:cs typeface="Arial"/>
                <a:sym typeface="Arial"/>
              </a:rPr>
              <a:t>&amp; Collaborative Advancements</a:t>
            </a:r>
            <a:r>
              <a:rPr lang="en-US" sz="2800" b="0" i="0" u="none" strike="noStrike" cap="none" dirty="0">
                <a:solidFill>
                  <a:schemeClr val="dk1"/>
                </a:solidFill>
                <a:latin typeface="Arial"/>
                <a:ea typeface="Arial"/>
                <a:cs typeface="Arial"/>
                <a:sym typeface="Arial"/>
              </a:rPr>
              <a:t> </a:t>
            </a:r>
            <a:endParaRPr sz="2800" b="1" i="0" u="none" strike="noStrike" cap="none" dirty="0">
              <a:solidFill>
                <a:srgbClr val="FF0000"/>
              </a:solidFill>
              <a:latin typeface="Arial"/>
              <a:ea typeface="Arial"/>
              <a:cs typeface="Arial"/>
              <a:sym typeface="Arial"/>
            </a:endParaRPr>
          </a:p>
          <a:p>
            <a:pPr marL="0" marR="0" lvl="0" indent="-177800" algn="l" rtl="0">
              <a:lnSpc>
                <a:spcPct val="100000"/>
              </a:lnSpc>
              <a:spcBef>
                <a:spcPts val="2400"/>
              </a:spcBef>
              <a:spcAft>
                <a:spcPts val="0"/>
              </a:spcAft>
              <a:buClr>
                <a:schemeClr val="dk1"/>
              </a:buClr>
              <a:buSzPts val="2800"/>
              <a:buFont typeface="Arial"/>
              <a:buChar char="•"/>
            </a:pPr>
            <a:r>
              <a:rPr lang="en-US" sz="2800" b="1" i="0" u="none" strike="noStrike" cap="none" dirty="0" smtClean="0">
                <a:solidFill>
                  <a:schemeClr val="dk1"/>
                </a:solidFill>
                <a:latin typeface="Arial"/>
                <a:ea typeface="Arial"/>
                <a:cs typeface="Arial"/>
                <a:sym typeface="Arial"/>
              </a:rPr>
              <a:t> Open </a:t>
            </a:r>
            <a:r>
              <a:rPr lang="en-US" sz="2800" b="1" i="0" u="none" strike="noStrike" cap="none" dirty="0">
                <a:solidFill>
                  <a:schemeClr val="dk1"/>
                </a:solidFill>
                <a:latin typeface="Arial"/>
                <a:ea typeface="Arial"/>
                <a:cs typeface="Arial"/>
                <a:sym typeface="Arial"/>
              </a:rPr>
              <a:t>Access &amp; Preprint Servers</a:t>
            </a:r>
            <a:r>
              <a:rPr lang="en-US" sz="2800" b="0" i="0" u="none" strike="noStrike" cap="none" dirty="0">
                <a:solidFill>
                  <a:schemeClr val="dk1"/>
                </a:solidFill>
                <a:latin typeface="Arial"/>
                <a:ea typeface="Arial"/>
                <a:cs typeface="Arial"/>
                <a:sym typeface="Arial"/>
              </a:rPr>
              <a:t>: Democratized access </a:t>
            </a:r>
            <a:r>
              <a:rPr lang="en-US" sz="2800" dirty="0">
                <a:solidFill>
                  <a:schemeClr val="dk1"/>
                </a:solidFill>
              </a:rPr>
              <a:t> </a:t>
            </a:r>
            <a:r>
              <a:rPr lang="en-US" sz="2800" dirty="0" smtClean="0">
                <a:solidFill>
                  <a:schemeClr val="dk1"/>
                </a:solidFill>
              </a:rPr>
              <a:t>                         </a:t>
            </a:r>
            <a:r>
              <a:rPr lang="en-US" sz="2800" b="0" i="0" u="none" strike="noStrike" cap="none" dirty="0" smtClean="0">
                <a:solidFill>
                  <a:schemeClr val="dk1"/>
                </a:solidFill>
                <a:latin typeface="Arial"/>
                <a:ea typeface="Arial"/>
                <a:cs typeface="Arial"/>
                <a:sym typeface="Arial"/>
              </a:rPr>
              <a:t>to </a:t>
            </a:r>
            <a:r>
              <a:rPr lang="en-US" sz="2800" b="0" i="0" u="none" strike="noStrike" cap="none" dirty="0">
                <a:solidFill>
                  <a:schemeClr val="dk1"/>
                </a:solidFill>
                <a:latin typeface="Arial"/>
                <a:ea typeface="Arial"/>
                <a:cs typeface="Arial"/>
                <a:sym typeface="Arial"/>
              </a:rPr>
              <a:t>research and faster </a:t>
            </a:r>
            <a:r>
              <a:rPr lang="en-US" sz="2800" b="0" i="0" u="none" strike="noStrike" cap="none" dirty="0">
                <a:solidFill>
                  <a:schemeClr val="dk1"/>
                </a:solidFill>
                <a:latin typeface="Cambria"/>
                <a:ea typeface="Cambria"/>
                <a:cs typeface="Cambria"/>
                <a:sym typeface="Cambria"/>
              </a:rPr>
              <a:t>dissemination</a:t>
            </a:r>
            <a:r>
              <a:rPr lang="en-US" sz="2800" b="0" i="0" u="none" strike="noStrike" cap="none" dirty="0">
                <a:solidFill>
                  <a:schemeClr val="dk1"/>
                </a:solidFill>
                <a:latin typeface="Arial"/>
                <a:ea typeface="Arial"/>
                <a:cs typeface="Arial"/>
                <a:sym typeface="Arial"/>
              </a:rPr>
              <a:t> of information.</a:t>
            </a:r>
            <a:endParaRPr dirty="0"/>
          </a:p>
          <a:p>
            <a:pPr marL="0" marR="0" lvl="0" indent="-177800" algn="l" rtl="0">
              <a:lnSpc>
                <a:spcPct val="100000"/>
              </a:lnSpc>
              <a:spcBef>
                <a:spcPts val="2400"/>
              </a:spcBef>
              <a:spcAft>
                <a:spcPts val="0"/>
              </a:spcAft>
              <a:buClr>
                <a:schemeClr val="dk1"/>
              </a:buClr>
              <a:buSzPts val="2800"/>
              <a:buFont typeface="Arial"/>
              <a:buChar char="•"/>
            </a:pPr>
            <a:r>
              <a:rPr lang="en-US" sz="2800" b="1" i="0" u="none" strike="noStrike" cap="none" dirty="0" smtClean="0">
                <a:solidFill>
                  <a:schemeClr val="dk1"/>
                </a:solidFill>
                <a:latin typeface="Arial"/>
                <a:ea typeface="Arial"/>
                <a:cs typeface="Arial"/>
                <a:sym typeface="Arial"/>
              </a:rPr>
              <a:t> Data </a:t>
            </a:r>
            <a:r>
              <a:rPr lang="en-US" sz="2800" b="1" i="0" u="none" strike="noStrike" cap="none" dirty="0">
                <a:solidFill>
                  <a:schemeClr val="dk1"/>
                </a:solidFill>
                <a:latin typeface="Arial"/>
                <a:ea typeface="Arial"/>
                <a:cs typeface="Arial"/>
                <a:sym typeface="Arial"/>
              </a:rPr>
              <a:t>Sharing &amp; Funding</a:t>
            </a:r>
            <a:r>
              <a:rPr lang="en-US" sz="2800" b="0" i="0" u="none" strike="noStrike" cap="none" dirty="0">
                <a:solidFill>
                  <a:schemeClr val="dk1"/>
                </a:solidFill>
                <a:latin typeface="Arial"/>
                <a:ea typeface="Arial"/>
                <a:cs typeface="Arial"/>
                <a:sym typeface="Arial"/>
              </a:rPr>
              <a:t> </a:t>
            </a:r>
            <a:endParaRPr dirty="0"/>
          </a:p>
        </p:txBody>
      </p:sp>
      <p:pic>
        <p:nvPicPr>
          <p:cNvPr id="105" name="Google Shape;105;p3"/>
          <p:cNvPicPr preferRelativeResize="0"/>
          <p:nvPr/>
        </p:nvPicPr>
        <p:blipFill rotWithShape="1">
          <a:blip r:embed="rId3">
            <a:alphaModFix/>
          </a:blip>
          <a:srcRect/>
          <a:stretch/>
        </p:blipFill>
        <p:spPr>
          <a:xfrm>
            <a:off x="8930385" y="11263"/>
            <a:ext cx="3261615" cy="2011680"/>
          </a:xfrm>
          <a:prstGeom prst="rect">
            <a:avLst/>
          </a:prstGeom>
          <a:noFill/>
          <a:ln w="9525" cap="flat" cmpd="sng">
            <a:solidFill>
              <a:schemeClr val="accent1"/>
            </a:solidFill>
            <a:prstDash val="solid"/>
            <a:round/>
            <a:headEnd type="none" w="sm" len="sm"/>
            <a:tailEnd type="none" w="sm" len="sm"/>
          </a:ln>
          <a:effectLst>
            <a:outerShdw blurRad="50800" dist="50800" dir="5400000" algn="ctr" rotWithShape="0">
              <a:srgbClr val="000000">
                <a:alpha val="98823"/>
              </a:srgbClr>
            </a:outerShdw>
          </a:effectLst>
        </p:spPr>
      </p:pic>
      <p:sp>
        <p:nvSpPr>
          <p:cNvPr id="106" name="Google Shape;106;p3"/>
          <p:cNvSpPr txBox="1"/>
          <p:nvPr/>
        </p:nvSpPr>
        <p:spPr>
          <a:xfrm>
            <a:off x="626471" y="154842"/>
            <a:ext cx="821817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0070C0"/>
                </a:solidFill>
                <a:latin typeface="Cambria"/>
                <a:ea typeface="Cambria"/>
                <a:cs typeface="Cambria"/>
                <a:sym typeface="Cambria"/>
              </a:rPr>
              <a:t>Surge in Medical Publications</a:t>
            </a:r>
            <a:endParaRPr dirty="0"/>
          </a:p>
        </p:txBody>
      </p:sp>
      <p:sp>
        <p:nvSpPr>
          <p:cNvPr id="107" name="Google Shape;107;p3"/>
          <p:cNvSpPr txBox="1"/>
          <p:nvPr/>
        </p:nvSpPr>
        <p:spPr>
          <a:xfrm>
            <a:off x="208280" y="6211669"/>
            <a:ext cx="8216209"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900"/>
              <a:buFont typeface="Arial"/>
              <a:buChar char="•"/>
            </a:pPr>
            <a:r>
              <a:rPr lang="en-US" sz="900" b="1">
                <a:solidFill>
                  <a:schemeClr val="dk1"/>
                </a:solidFill>
                <a:latin typeface="Calibri"/>
                <a:ea typeface="Calibri"/>
                <a:cs typeface="Calibri"/>
                <a:sym typeface="Calibri"/>
              </a:rPr>
              <a:t>Challenges and Opportunities facing Medical Publishing. Peter Densen</a:t>
            </a:r>
            <a:endParaRPr/>
          </a:p>
          <a:p>
            <a:pPr marL="285750" marR="0" lvl="0" indent="-285750" algn="l" rtl="0">
              <a:spcBef>
                <a:spcPts val="0"/>
              </a:spcBef>
              <a:spcAft>
                <a:spcPts val="0"/>
              </a:spcAft>
              <a:buClr>
                <a:schemeClr val="dk1"/>
              </a:buClr>
              <a:buSzPts val="900"/>
              <a:buFont typeface="Arial"/>
              <a:buChar char="•"/>
            </a:pPr>
            <a:r>
              <a:rPr lang="en-US" sz="900" b="1">
                <a:solidFill>
                  <a:schemeClr val="dk1"/>
                </a:solidFill>
                <a:latin typeface="Calibri"/>
                <a:ea typeface="Calibri"/>
                <a:cs typeface="Calibri"/>
                <a:sym typeface="Calibri"/>
              </a:rPr>
              <a:t>Ali Dardas </a:t>
            </a:r>
            <a:r>
              <a:rPr lang="en-US" sz="900" b="1" i="1">
                <a:solidFill>
                  <a:schemeClr val="dk1"/>
                </a:solidFill>
                <a:latin typeface="Calibri"/>
                <a:ea typeface="Calibri"/>
                <a:cs typeface="Calibri"/>
                <a:sym typeface="Calibri"/>
              </a:rPr>
              <a:t>et al</a:t>
            </a:r>
            <a:r>
              <a:rPr lang="en-US" sz="900" b="1">
                <a:solidFill>
                  <a:schemeClr val="dk1"/>
                </a:solidFill>
                <a:latin typeface="Calibri"/>
                <a:ea typeface="Calibri"/>
                <a:cs typeface="Calibri"/>
                <a:sym typeface="Calibri"/>
              </a:rPr>
              <a:t> (2023) 2 decades of research productivity in the  Middle Eastern and Arab countries, MDPI. </a:t>
            </a:r>
            <a:r>
              <a:rPr lang="en-US" sz="900" b="1"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https://www.mdpi.com/2304-6775/11/4/48</a:t>
            </a:r>
            <a:endParaRPr sz="900" b="1">
              <a:solidFill>
                <a:schemeClr val="dk1"/>
              </a:solidFill>
              <a:latin typeface="Calibri"/>
              <a:ea typeface="Calibri"/>
              <a:cs typeface="Calibri"/>
              <a:sym typeface="Calibri"/>
            </a:endParaRPr>
          </a:p>
          <a:p>
            <a:pPr marL="285750" marR="0" lvl="0" indent="-228600" algn="l" rtl="0">
              <a:spcBef>
                <a:spcPts val="0"/>
              </a:spcBef>
              <a:spcAft>
                <a:spcPts val="0"/>
              </a:spcAft>
              <a:buClr>
                <a:schemeClr val="dk1"/>
              </a:buClr>
              <a:buSzPts val="900"/>
              <a:buFont typeface="Arial"/>
              <a:buNone/>
            </a:pPr>
            <a:endParaRPr sz="900" b="1">
              <a:solidFill>
                <a:schemeClr val="dk1"/>
              </a:solidFill>
              <a:latin typeface="Calibri"/>
              <a:ea typeface="Calibri"/>
              <a:cs typeface="Calibri"/>
              <a:sym typeface="Calibri"/>
            </a:endParaRPr>
          </a:p>
          <a:p>
            <a:pPr marL="285750" marR="0" lvl="0" indent="-228600" algn="l" rtl="0">
              <a:spcBef>
                <a:spcPts val="0"/>
              </a:spcBef>
              <a:spcAft>
                <a:spcPts val="0"/>
              </a:spcAft>
              <a:buClr>
                <a:schemeClr val="dk1"/>
              </a:buClr>
              <a:buSzPts val="900"/>
              <a:buFont typeface="Arial"/>
              <a:buNone/>
            </a:pPr>
            <a:endParaRPr sz="900" b="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701161" y="289855"/>
            <a:ext cx="110560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70C0"/>
                </a:solidFill>
                <a:latin typeface="Cambria"/>
                <a:ea typeface="Cambria"/>
                <a:cs typeface="Cambria"/>
                <a:sym typeface="Cambria"/>
              </a:rPr>
              <a:t>Increase in </a:t>
            </a:r>
            <a:r>
              <a:rPr lang="en-US" sz="3600" b="1" dirty="0" smtClean="0">
                <a:solidFill>
                  <a:srgbClr val="0070C0"/>
                </a:solidFill>
                <a:latin typeface="Cambria"/>
                <a:ea typeface="Cambria"/>
                <a:cs typeface="Cambria"/>
                <a:sym typeface="Cambria"/>
              </a:rPr>
              <a:t>Knowledge </a:t>
            </a:r>
            <a:r>
              <a:rPr lang="en-US" sz="3600" b="1" dirty="0">
                <a:solidFill>
                  <a:srgbClr val="0070C0"/>
                </a:solidFill>
                <a:latin typeface="Cambria"/>
                <a:ea typeface="Cambria"/>
                <a:cs typeface="Cambria"/>
                <a:sym typeface="Cambria"/>
              </a:rPr>
              <a:t>= Opportunities </a:t>
            </a:r>
            <a:endParaRPr dirty="0"/>
          </a:p>
        </p:txBody>
      </p:sp>
      <p:sp>
        <p:nvSpPr>
          <p:cNvPr id="113" name="Google Shape;113;p4"/>
          <p:cNvSpPr/>
          <p:nvPr/>
        </p:nvSpPr>
        <p:spPr>
          <a:xfrm>
            <a:off x="701161" y="1432208"/>
            <a:ext cx="9975657" cy="3785652"/>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Clr>
                <a:schemeClr val="dk1"/>
              </a:buClr>
              <a:buSzPts val="2400"/>
              <a:buFont typeface="Arial"/>
              <a:buChar char="•"/>
            </a:pPr>
            <a:r>
              <a:rPr lang="en-US" sz="2400" b="1" dirty="0">
                <a:solidFill>
                  <a:schemeClr val="dk1"/>
                </a:solidFill>
                <a:sym typeface="Arial"/>
              </a:rPr>
              <a:t>Generative AI And LLMs are changing our work; </a:t>
            </a:r>
            <a:r>
              <a:rPr lang="en-US" sz="2400" b="1" u="sng" dirty="0">
                <a:solidFill>
                  <a:schemeClr val="dk1"/>
                </a:solidFill>
                <a:sym typeface="Arial"/>
              </a:rPr>
              <a:t>Profoundly</a:t>
            </a:r>
            <a:endParaRPr sz="2400" dirty="0"/>
          </a:p>
          <a:p>
            <a:pPr marL="342891" marR="0" lvl="0" indent="-342891" algn="l" rtl="0">
              <a:spcBef>
                <a:spcPts val="0"/>
              </a:spcBef>
              <a:spcAft>
                <a:spcPts val="0"/>
              </a:spcAft>
              <a:buNone/>
            </a:pPr>
            <a:r>
              <a:rPr lang="en-US" sz="2400" dirty="0">
                <a:solidFill>
                  <a:schemeClr val="dk1"/>
                </a:solidFill>
                <a:latin typeface="Arial"/>
                <a:ea typeface="Arial"/>
                <a:cs typeface="Arial"/>
                <a:sym typeface="Arial"/>
              </a:rPr>
              <a:t>		Insights and opportunity…but also </a:t>
            </a:r>
            <a:r>
              <a:rPr lang="en-US" sz="2400" i="1" dirty="0">
                <a:solidFill>
                  <a:schemeClr val="dk1"/>
                </a:solidFill>
                <a:latin typeface="Arial"/>
                <a:ea typeface="Arial"/>
                <a:cs typeface="Arial"/>
                <a:sym typeface="Arial"/>
              </a:rPr>
              <a:t>misinformation</a:t>
            </a:r>
            <a:endParaRPr dirty="0"/>
          </a:p>
          <a:p>
            <a:pPr marL="342891" marR="0" lvl="0" indent="-342891" algn="l" rtl="0">
              <a:spcBef>
                <a:spcPts val="0"/>
              </a:spcBef>
              <a:spcAft>
                <a:spcPts val="0"/>
              </a:spcAft>
              <a:buNone/>
            </a:pPr>
            <a:r>
              <a:rPr lang="en-US" sz="2400" dirty="0">
                <a:solidFill>
                  <a:schemeClr val="dk1"/>
                </a:solidFill>
                <a:latin typeface="Arial"/>
                <a:ea typeface="Arial"/>
                <a:cs typeface="Arial"/>
                <a:sym typeface="Arial"/>
              </a:rPr>
              <a:t>		Look forward to: Job creation and job transformation </a:t>
            </a:r>
            <a:endParaRPr dirty="0"/>
          </a:p>
          <a:p>
            <a:pPr marL="342891" marR="0" lvl="0" indent="-342891" algn="l" rtl="0">
              <a:spcBef>
                <a:spcPts val="0"/>
              </a:spcBef>
              <a:spcAft>
                <a:spcPts val="0"/>
              </a:spcAft>
              <a:buNone/>
            </a:pPr>
            <a:endParaRPr sz="2400" dirty="0">
              <a:solidFill>
                <a:schemeClr val="dk1"/>
              </a:solidFill>
              <a:latin typeface="Arial"/>
              <a:ea typeface="Arial"/>
              <a:cs typeface="Arial"/>
              <a:sym typeface="Arial"/>
            </a:endParaRPr>
          </a:p>
          <a:p>
            <a:pPr marL="342891" marR="0" lvl="0" indent="-342891" algn="l" rtl="0">
              <a:spcBef>
                <a:spcPts val="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AI leads to increased productivity</a:t>
            </a:r>
            <a:endParaRPr dirty="0"/>
          </a:p>
          <a:p>
            <a:pPr marL="0" marR="0" lvl="0" indent="0" algn="l" rtl="0">
              <a:spcBef>
                <a:spcPts val="0"/>
              </a:spcBef>
              <a:spcAft>
                <a:spcPts val="0"/>
              </a:spcAft>
              <a:buNone/>
            </a:pPr>
            <a:r>
              <a:rPr lang="en-US" sz="2400" b="1" dirty="0">
                <a:solidFill>
                  <a:schemeClr val="dk1"/>
                </a:solidFill>
                <a:latin typeface="Arial"/>
                <a:ea typeface="Arial"/>
                <a:cs typeface="Arial"/>
                <a:sym typeface="Arial"/>
              </a:rPr>
              <a:t>  	</a:t>
            </a:r>
            <a:r>
              <a:rPr lang="en-US" sz="2400" dirty="0">
                <a:solidFill>
                  <a:schemeClr val="dk1"/>
                </a:solidFill>
                <a:latin typeface="Arial"/>
                <a:ea typeface="Arial"/>
                <a:cs typeface="Arial"/>
                <a:sym typeface="Arial"/>
              </a:rPr>
              <a:t>Potential to fill skill-gap between low- and high-skilled tasks </a:t>
            </a:r>
            <a:endParaRPr dirty="0"/>
          </a:p>
          <a:p>
            <a:pPr marL="342891" marR="0" lvl="0" indent="-190490" algn="l" rtl="0">
              <a:spcBef>
                <a:spcPts val="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342891" marR="0" lvl="0" indent="-342891" algn="l" rtl="0">
              <a:spcBef>
                <a:spcPts val="0"/>
              </a:spcBef>
              <a:spcAft>
                <a:spcPts val="0"/>
              </a:spcAft>
              <a:buClr>
                <a:schemeClr val="dk1"/>
              </a:buClr>
              <a:buSzPts val="2400"/>
              <a:buFont typeface="Arial"/>
              <a:buChar char="•"/>
            </a:pPr>
            <a:r>
              <a:rPr lang="en-US" sz="2400" b="1" dirty="0">
                <a:solidFill>
                  <a:schemeClr val="dk1"/>
                </a:solidFill>
                <a:latin typeface="Arial"/>
                <a:ea typeface="Arial"/>
                <a:cs typeface="Arial"/>
                <a:sym typeface="Arial"/>
              </a:rPr>
              <a:t>CAUTION:</a:t>
            </a:r>
            <a:r>
              <a:rPr lang="en-US" sz="2400" dirty="0">
                <a:solidFill>
                  <a:schemeClr val="dk1"/>
                </a:solidFill>
                <a:latin typeface="Arial"/>
                <a:ea typeface="Arial"/>
                <a:cs typeface="Arial"/>
                <a:sym typeface="Arial"/>
              </a:rPr>
              <a:t> using AI without proper </a:t>
            </a:r>
            <a:r>
              <a:rPr lang="en-US" sz="2400" b="1" i="1" u="sng" dirty="0">
                <a:solidFill>
                  <a:schemeClr val="dk1"/>
                </a:solidFill>
                <a:highlight>
                  <a:srgbClr val="FFFF00"/>
                </a:highlight>
                <a:latin typeface="Arial"/>
                <a:ea typeface="Arial"/>
                <a:cs typeface="Arial"/>
                <a:sym typeface="Arial"/>
              </a:rPr>
              <a:t>HUMAN OVERSIGHT </a:t>
            </a:r>
            <a:r>
              <a:rPr lang="en-US" sz="2400" dirty="0">
                <a:solidFill>
                  <a:schemeClr val="dk1"/>
                </a:solidFill>
                <a:latin typeface="Arial"/>
                <a:ea typeface="Arial"/>
                <a:cs typeface="Arial"/>
                <a:sym typeface="Arial"/>
              </a:rPr>
              <a:t>could be problematic </a:t>
            </a:r>
            <a:endParaRPr dirty="0"/>
          </a:p>
          <a:p>
            <a:pPr marL="342891" marR="0" lvl="0" indent="-342891" algn="l" rtl="0">
              <a:spcBef>
                <a:spcPts val="0"/>
              </a:spcBef>
              <a:spcAft>
                <a:spcPts val="0"/>
              </a:spcAft>
              <a:buNone/>
            </a:pPr>
            <a:endParaRPr sz="2400" dirty="0">
              <a:solidFill>
                <a:schemeClr val="dk1"/>
              </a:solidFill>
              <a:latin typeface="Arial"/>
              <a:ea typeface="Arial"/>
              <a:cs typeface="Arial"/>
              <a:sym typeface="Arial"/>
            </a:endParaRPr>
          </a:p>
        </p:txBody>
      </p:sp>
      <p:sp>
        <p:nvSpPr>
          <p:cNvPr id="114" name="Google Shape;114;p4"/>
          <p:cNvSpPr txBox="1"/>
          <p:nvPr/>
        </p:nvSpPr>
        <p:spPr>
          <a:xfrm>
            <a:off x="73954" y="6149979"/>
            <a:ext cx="11786826" cy="64633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ISMPP position statement and call to action on AI (2024) 40 (1), 9-10 </a:t>
            </a:r>
            <a:r>
              <a:rPr lang="en-US" sz="120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https://www.tandfonline.com/doi/epdf/10.1080/03007995.2023.2273139?needAccess=true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AI Index 2024 Annual Report. AI Index Steering Committee, Institute for Human-Centered AI, </a:t>
            </a:r>
            <a:r>
              <a:rPr lang="en-US" sz="1200" b="1">
                <a:solidFill>
                  <a:schemeClr val="dk1"/>
                </a:solidFill>
                <a:latin typeface="Calibri"/>
                <a:ea typeface="Calibri"/>
                <a:cs typeface="Calibri"/>
                <a:sym typeface="Calibri"/>
              </a:rPr>
              <a:t>Stanford University</a:t>
            </a:r>
            <a:r>
              <a:rPr lang="en-US" sz="1200">
                <a:solidFill>
                  <a:schemeClr val="dk1"/>
                </a:solidFill>
                <a:latin typeface="Calibri"/>
                <a:ea typeface="Calibri"/>
                <a:cs typeface="Calibri"/>
                <a:sym typeface="Calibri"/>
              </a:rPr>
              <a:t>, Stanford, CA, April 2024.</a:t>
            </a:r>
            <a:r>
              <a:rPr lang="en-US" sz="1200"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https://aiindex.stanford.edu/wp-content/uploads/2024/05/HAI_AI-Index-Report-2024.pdf</a:t>
            </a:r>
            <a:endParaRPr sz="1200">
              <a:solidFill>
                <a:schemeClr val="dk1"/>
              </a:solidFill>
              <a:latin typeface="Calibri"/>
              <a:ea typeface="Calibri"/>
              <a:cs typeface="Calibri"/>
              <a:sym typeface="Calibri"/>
            </a:endParaRPr>
          </a:p>
        </p:txBody>
      </p:sp>
      <p:pic>
        <p:nvPicPr>
          <p:cNvPr id="115" name="Google Shape;115;p4"/>
          <p:cNvPicPr preferRelativeResize="0"/>
          <p:nvPr/>
        </p:nvPicPr>
        <p:blipFill rotWithShape="1">
          <a:blip r:embed="rId5">
            <a:alphaModFix/>
          </a:blip>
          <a:srcRect/>
          <a:stretch/>
        </p:blipFill>
        <p:spPr>
          <a:xfrm>
            <a:off x="9739745" y="13831"/>
            <a:ext cx="2452255" cy="1134744"/>
          </a:xfrm>
          <a:prstGeom prst="rect">
            <a:avLst/>
          </a:prstGeom>
          <a:noFill/>
          <a:ln>
            <a:noFill/>
          </a:ln>
        </p:spPr>
      </p:pic>
      <p:sp>
        <p:nvSpPr>
          <p:cNvPr id="116" name="Google Shape;116;p4"/>
          <p:cNvSpPr txBox="1"/>
          <p:nvPr/>
        </p:nvSpPr>
        <p:spPr>
          <a:xfrm>
            <a:off x="10021293" y="1156839"/>
            <a:ext cx="273558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70C0"/>
                </a:solidFill>
                <a:latin typeface="Calibri"/>
                <a:ea typeface="Calibri"/>
                <a:cs typeface="Calibri"/>
                <a:sym typeface="Calibri"/>
              </a:rPr>
              <a:t>https://blog.re-work.co/can-we-trust-ai/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5"/>
          <p:cNvPicPr preferRelativeResize="0"/>
          <p:nvPr/>
        </p:nvPicPr>
        <p:blipFill rotWithShape="1">
          <a:blip r:embed="rId3">
            <a:alphaModFix/>
          </a:blip>
          <a:srcRect/>
          <a:stretch/>
        </p:blipFill>
        <p:spPr>
          <a:xfrm>
            <a:off x="8161626" y="0"/>
            <a:ext cx="4030374" cy="2874975"/>
          </a:xfrm>
          <a:prstGeom prst="rect">
            <a:avLst/>
          </a:prstGeom>
          <a:noFill/>
          <a:ln w="9525" cap="flat" cmpd="sng">
            <a:solidFill>
              <a:schemeClr val="accent1"/>
            </a:solidFill>
            <a:prstDash val="solid"/>
            <a:round/>
            <a:headEnd type="none" w="sm" len="sm"/>
            <a:tailEnd type="none" w="sm" len="sm"/>
          </a:ln>
          <a:effectLst>
            <a:outerShdw blurRad="50800" dist="50800" dir="5400000" algn="ctr" rotWithShape="0">
              <a:srgbClr val="000000">
                <a:alpha val="98823"/>
              </a:srgbClr>
            </a:outerShdw>
          </a:effectLst>
        </p:spPr>
      </p:pic>
      <p:sp>
        <p:nvSpPr>
          <p:cNvPr id="123" name="Google Shape;123;p5"/>
          <p:cNvSpPr txBox="1"/>
          <p:nvPr/>
        </p:nvSpPr>
        <p:spPr>
          <a:xfrm>
            <a:off x="622464" y="189457"/>
            <a:ext cx="51604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70C0"/>
                </a:solidFill>
                <a:latin typeface="Cambria"/>
                <a:ea typeface="Cambria"/>
                <a:cs typeface="Cambria"/>
                <a:sym typeface="Cambria"/>
              </a:rPr>
              <a:t>Data </a:t>
            </a:r>
            <a:r>
              <a:rPr lang="en-US" sz="3600" b="1" dirty="0" smtClean="0">
                <a:solidFill>
                  <a:srgbClr val="0070C0"/>
                </a:solidFill>
                <a:latin typeface="Cambria"/>
                <a:ea typeface="Cambria"/>
                <a:cs typeface="Cambria"/>
                <a:sym typeface="Cambria"/>
              </a:rPr>
              <a:t>Overload Problem </a:t>
            </a:r>
            <a:endParaRPr dirty="0"/>
          </a:p>
        </p:txBody>
      </p:sp>
      <p:sp>
        <p:nvSpPr>
          <p:cNvPr id="124" name="Google Shape;124;p5"/>
          <p:cNvSpPr txBox="1"/>
          <p:nvPr/>
        </p:nvSpPr>
        <p:spPr>
          <a:xfrm>
            <a:off x="546605" y="2513257"/>
            <a:ext cx="11645395" cy="1661953"/>
          </a:xfrm>
          <a:prstGeom prst="rect">
            <a:avLst/>
          </a:prstGeom>
          <a:noFill/>
          <a:ln>
            <a:noFill/>
          </a:ln>
        </p:spPr>
        <p:txBody>
          <a:bodyPr spcFirstLastPara="1" wrap="square" lIns="91425" tIns="45700" rIns="91425" bIns="45700" anchor="t" anchorCtr="0">
            <a:spAutoFit/>
          </a:bodyPr>
          <a:lstStyle/>
          <a:p>
            <a:pPr marL="0" marR="0" lvl="0" indent="-228600" algn="l" rtl="0">
              <a:spcBef>
                <a:spcPts val="0"/>
              </a:spcBef>
              <a:spcAft>
                <a:spcPts val="0"/>
              </a:spcAft>
              <a:buClr>
                <a:schemeClr val="dk1"/>
              </a:buClr>
              <a:buSzPts val="3600"/>
              <a:buFont typeface="Arial"/>
              <a:buChar char="•"/>
            </a:pPr>
            <a:r>
              <a:rPr lang="en-US" sz="2400" b="1" dirty="0" smtClean="0">
                <a:solidFill>
                  <a:schemeClr val="dk1"/>
                </a:solidFill>
                <a:latin typeface="+mj-lt"/>
                <a:ea typeface="Calibri"/>
                <a:cs typeface="Calibri"/>
                <a:sym typeface="Calibri"/>
              </a:rPr>
              <a:t> Information overload: </a:t>
            </a:r>
            <a:r>
              <a:rPr lang="en-US" sz="2400" dirty="0">
                <a:solidFill>
                  <a:schemeClr val="dk1"/>
                </a:solidFill>
                <a:latin typeface="+mj-lt"/>
                <a:ea typeface="Calibri"/>
                <a:cs typeface="Calibri"/>
                <a:sym typeface="Calibri"/>
              </a:rPr>
              <a:t>HCPs struggling to keep up</a:t>
            </a:r>
            <a:endParaRPr sz="2400" dirty="0">
              <a:latin typeface="+mj-lt"/>
            </a:endParaRPr>
          </a:p>
          <a:p>
            <a:pPr marL="0" marR="0" lvl="0" indent="-228600" algn="l" rtl="0">
              <a:spcBef>
                <a:spcPts val="1200"/>
              </a:spcBef>
              <a:spcAft>
                <a:spcPts val="0"/>
              </a:spcAft>
              <a:buClr>
                <a:schemeClr val="dk1"/>
              </a:buClr>
              <a:buSzPts val="3600"/>
              <a:buFont typeface="Arial"/>
              <a:buChar char="•"/>
            </a:pPr>
            <a:r>
              <a:rPr lang="en-US" sz="2400" b="1" dirty="0" smtClean="0">
                <a:solidFill>
                  <a:schemeClr val="dk1"/>
                </a:solidFill>
                <a:latin typeface="+mj-lt"/>
                <a:ea typeface="Calibri"/>
                <a:cs typeface="Calibri"/>
                <a:sym typeface="Calibri"/>
              </a:rPr>
              <a:t> Quality </a:t>
            </a:r>
            <a:r>
              <a:rPr lang="en-US" sz="2400" b="1" dirty="0">
                <a:solidFill>
                  <a:schemeClr val="dk1"/>
                </a:solidFill>
                <a:latin typeface="+mj-lt"/>
                <a:ea typeface="Calibri"/>
                <a:cs typeface="Calibri"/>
                <a:sym typeface="Calibri"/>
              </a:rPr>
              <a:t>concerns: </a:t>
            </a:r>
            <a:r>
              <a:rPr lang="en-US" sz="2400" dirty="0">
                <a:solidFill>
                  <a:schemeClr val="dk1"/>
                </a:solidFill>
                <a:latin typeface="+mj-lt"/>
                <a:ea typeface="Calibri"/>
                <a:cs typeface="Calibri"/>
                <a:sym typeface="Calibri"/>
              </a:rPr>
              <a:t>…difficult to determine reliability</a:t>
            </a:r>
            <a:endParaRPr sz="2400" dirty="0">
              <a:latin typeface="+mj-lt"/>
            </a:endParaRPr>
          </a:p>
          <a:p>
            <a:pPr marL="0" marR="0" lvl="0" indent="-228600" algn="l" rtl="0">
              <a:spcBef>
                <a:spcPts val="2400"/>
              </a:spcBef>
              <a:spcAft>
                <a:spcPts val="0"/>
              </a:spcAft>
              <a:buClr>
                <a:schemeClr val="dk1"/>
              </a:buClr>
              <a:buSzPts val="3600"/>
              <a:buFont typeface="Arial"/>
              <a:buChar char="•"/>
            </a:pPr>
            <a:r>
              <a:rPr lang="en-US" sz="2400" b="1" dirty="0" smtClean="0">
                <a:solidFill>
                  <a:schemeClr val="dk1"/>
                </a:solidFill>
                <a:latin typeface="+mj-lt"/>
                <a:ea typeface="Calibri"/>
                <a:cs typeface="Calibri"/>
                <a:sym typeface="Calibri"/>
              </a:rPr>
              <a:t> SIMPLIFICATION </a:t>
            </a:r>
            <a:r>
              <a:rPr lang="en-US" sz="2400" b="1" dirty="0">
                <a:solidFill>
                  <a:schemeClr val="dk1"/>
                </a:solidFill>
                <a:latin typeface="+mj-lt"/>
                <a:ea typeface="Calibri"/>
                <a:cs typeface="Calibri"/>
                <a:sym typeface="Calibri"/>
              </a:rPr>
              <a:t>needed: Data </a:t>
            </a:r>
            <a:r>
              <a:rPr lang="en-US" sz="2400" b="1" dirty="0" smtClean="0">
                <a:solidFill>
                  <a:schemeClr val="dk1"/>
                </a:solidFill>
                <a:latin typeface="+mj-lt"/>
                <a:ea typeface="Calibri"/>
                <a:cs typeface="Calibri"/>
                <a:sym typeface="Calibri"/>
              </a:rPr>
              <a:t>ACTIONABLE </a:t>
            </a:r>
            <a:r>
              <a:rPr lang="en-US" sz="2400" b="1" dirty="0">
                <a:solidFill>
                  <a:schemeClr val="dk1"/>
                </a:solidFill>
                <a:latin typeface="+mj-lt"/>
                <a:ea typeface="Calibri"/>
                <a:cs typeface="Calibri"/>
                <a:sym typeface="Calibri"/>
              </a:rPr>
              <a:t>insights</a:t>
            </a:r>
            <a:endParaRPr sz="2400" dirty="0">
              <a:latin typeface="+mj-lt"/>
            </a:endParaRPr>
          </a:p>
        </p:txBody>
      </p:sp>
      <p:sp>
        <p:nvSpPr>
          <p:cNvPr id="125" name="Google Shape;125;p5"/>
          <p:cNvSpPr txBox="1"/>
          <p:nvPr/>
        </p:nvSpPr>
        <p:spPr>
          <a:xfrm>
            <a:off x="242456" y="6252641"/>
            <a:ext cx="1142161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Docs Struggle to keep up with the Flood of New Medical Knowledge. </a:t>
            </a:r>
            <a:r>
              <a:rPr lang="en-US" sz="1000" b="1">
                <a:solidFill>
                  <a:schemeClr val="lt1"/>
                </a:solidFill>
                <a:latin typeface="Calibri"/>
                <a:ea typeface="Calibri"/>
                <a:cs typeface="Calibri"/>
                <a:sym typeface="Calibri"/>
              </a:rPr>
              <a:t>0.2 years [73 days !] </a:t>
            </a:r>
            <a:r>
              <a:rPr lang="en-US" sz="1000" u="sng">
                <a:solidFill>
                  <a:schemeClr val="lt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https://ourthinking.think-gen.com/docs-struggle-to-keep-up-with-the-flood-of-new-medical-knowledge</a:t>
            </a:r>
            <a:endParaRPr sz="1000">
              <a:solidFill>
                <a:schemeClr val="lt1"/>
              </a:solidFill>
              <a:latin typeface="Calibri"/>
              <a:ea typeface="Calibri"/>
              <a:cs typeface="Calibri"/>
              <a:sym typeface="Calibri"/>
            </a:endParaRPr>
          </a:p>
          <a:p>
            <a:pPr marL="0" marR="0" lvl="0" indent="0" algn="l" rtl="0">
              <a:spcBef>
                <a:spcPts val="0"/>
              </a:spcBef>
              <a:spcAft>
                <a:spcPts val="0"/>
              </a:spcAft>
              <a:buNone/>
            </a:pPr>
            <a:r>
              <a:rPr lang="en-US" sz="1000" u="sng">
                <a:solidFill>
                  <a:schemeClr val="dk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https://www.medscape.com/viewarticle/989043?form=login&amp;scode=msp&amp;st=fpf_login&amp;socialSite=google&amp;icd=login_success_email_match_fpf</a:t>
            </a:r>
            <a:endParaRPr sz="1000">
              <a:solidFill>
                <a:schemeClr val="dk1"/>
              </a:solidFill>
              <a:latin typeface="Calibri"/>
              <a:ea typeface="Calibri"/>
              <a:cs typeface="Calibri"/>
              <a:sym typeface="Calibri"/>
            </a:endParaRPr>
          </a:p>
        </p:txBody>
      </p:sp>
      <p:sp>
        <p:nvSpPr>
          <p:cNvPr id="126" name="Google Shape;126;p5"/>
          <p:cNvSpPr txBox="1"/>
          <p:nvPr/>
        </p:nvSpPr>
        <p:spPr>
          <a:xfrm>
            <a:off x="622464" y="1569760"/>
            <a:ext cx="6035820" cy="830956"/>
          </a:xfrm>
          <a:prstGeom prst="rect">
            <a:avLst/>
          </a:prstGeom>
          <a:noFill/>
          <a:ln>
            <a:noFill/>
          </a:ln>
        </p:spPr>
        <p:txBody>
          <a:bodyPr spcFirstLastPara="1" wrap="square" lIns="91425" tIns="45700" rIns="91425" bIns="45700" anchor="t" anchorCtr="0">
            <a:spAutoFit/>
          </a:bodyPr>
          <a:lstStyle/>
          <a:p>
            <a:pPr marL="0" marR="0" lvl="0" indent="-228600" algn="l" rtl="0">
              <a:spcBef>
                <a:spcPts val="0"/>
              </a:spcBef>
              <a:spcAft>
                <a:spcPts val="0"/>
              </a:spcAft>
              <a:buClr>
                <a:schemeClr val="dk1"/>
              </a:buClr>
              <a:buSzPts val="3600"/>
              <a:buFont typeface="Arial"/>
              <a:buChar char="•"/>
            </a:pPr>
            <a:r>
              <a:rPr lang="en-US" sz="2400" b="1" dirty="0" smtClean="0">
                <a:solidFill>
                  <a:schemeClr val="dk1"/>
                </a:solidFill>
                <a:latin typeface="+mj-lt"/>
                <a:ea typeface="Calibri"/>
                <a:cs typeface="Calibri"/>
                <a:sym typeface="Calibri"/>
              </a:rPr>
              <a:t> Data abundance</a:t>
            </a:r>
            <a:r>
              <a:rPr lang="en-US" sz="2400" b="1" dirty="0">
                <a:solidFill>
                  <a:schemeClr val="dk1"/>
                </a:solidFill>
                <a:latin typeface="+mj-lt"/>
                <a:ea typeface="Calibri"/>
                <a:cs typeface="Calibri"/>
                <a:sym typeface="Calibri"/>
              </a:rPr>
              <a:t>: </a:t>
            </a:r>
            <a:endParaRPr sz="2400" dirty="0">
              <a:latin typeface="+mj-lt"/>
            </a:endParaRPr>
          </a:p>
          <a:p>
            <a:pPr marL="0" marR="0" lvl="0" indent="0" algn="l" rtl="0">
              <a:spcBef>
                <a:spcPts val="0"/>
              </a:spcBef>
              <a:spcAft>
                <a:spcPts val="0"/>
              </a:spcAft>
              <a:buNone/>
            </a:pPr>
            <a:r>
              <a:rPr lang="en-US" sz="2400" dirty="0">
                <a:solidFill>
                  <a:schemeClr val="dk1"/>
                </a:solidFill>
                <a:latin typeface="+mj-lt"/>
                <a:ea typeface="Calibri"/>
                <a:cs typeface="Calibri"/>
                <a:sym typeface="Calibri"/>
              </a:rPr>
              <a:t> thousands of articles per day</a:t>
            </a:r>
            <a:endParaRPr sz="2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p:nvPr/>
        </p:nvSpPr>
        <p:spPr>
          <a:xfrm>
            <a:off x="342284" y="1482903"/>
            <a:ext cx="10746254" cy="2862282"/>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Clr>
                <a:schemeClr val="dk1"/>
              </a:buClr>
              <a:buSzPts val="3200"/>
              <a:buFont typeface="Arial"/>
              <a:buChar char="•"/>
            </a:pPr>
            <a:r>
              <a:rPr lang="en-US" sz="2400" b="1" dirty="0">
                <a:solidFill>
                  <a:schemeClr val="dk1"/>
                </a:solidFill>
                <a:sym typeface="Arial"/>
              </a:rPr>
              <a:t>Knowledge Worker</a:t>
            </a:r>
            <a:r>
              <a:rPr lang="en-US" sz="2400" baseline="30000" dirty="0">
                <a:solidFill>
                  <a:schemeClr val="dk1"/>
                </a:solidFill>
                <a:sym typeface="Arial"/>
              </a:rPr>
              <a:t>1</a:t>
            </a:r>
            <a:endParaRPr sz="2400" dirty="0">
              <a:solidFill>
                <a:schemeClr val="dk1"/>
              </a:solidFill>
              <a:sym typeface="Arial"/>
            </a:endParaRPr>
          </a:p>
          <a:p>
            <a:pPr marL="342891" marR="0" lvl="0" indent="-342891" algn="l" rtl="0">
              <a:spcBef>
                <a:spcPts val="2400"/>
              </a:spcBef>
              <a:spcAft>
                <a:spcPts val="0"/>
              </a:spcAft>
              <a:buClr>
                <a:schemeClr val="dk1"/>
              </a:buClr>
              <a:buSzPts val="3200"/>
              <a:buFont typeface="Arial"/>
              <a:buChar char="•"/>
            </a:pPr>
            <a:r>
              <a:rPr lang="en-US" sz="2400" dirty="0">
                <a:solidFill>
                  <a:schemeClr val="dk1"/>
                </a:solidFill>
                <a:sym typeface="Arial"/>
              </a:rPr>
              <a:t>Freely available knowledge</a:t>
            </a:r>
            <a:endParaRPr sz="2400" dirty="0"/>
          </a:p>
          <a:p>
            <a:pPr marL="342891" marR="0" lvl="0" indent="-342891" algn="l" rtl="0">
              <a:spcBef>
                <a:spcPts val="2400"/>
              </a:spcBef>
              <a:spcAft>
                <a:spcPts val="0"/>
              </a:spcAft>
              <a:buClr>
                <a:schemeClr val="dk1"/>
              </a:buClr>
              <a:buSzPts val="3200"/>
              <a:buFont typeface="Arial"/>
              <a:buChar char="•"/>
            </a:pPr>
            <a:r>
              <a:rPr lang="en-US" sz="2400" b="1" dirty="0">
                <a:solidFill>
                  <a:schemeClr val="dk1"/>
                </a:solidFill>
                <a:sym typeface="Arial"/>
              </a:rPr>
              <a:t>WISDOM WORKER</a:t>
            </a:r>
            <a:r>
              <a:rPr lang="en-US" sz="2400" baseline="30000" dirty="0">
                <a:solidFill>
                  <a:schemeClr val="dk1"/>
                </a:solidFill>
                <a:sym typeface="Arial"/>
              </a:rPr>
              <a:t>2</a:t>
            </a:r>
            <a:r>
              <a:rPr lang="en-US" sz="2400" b="1" dirty="0">
                <a:solidFill>
                  <a:schemeClr val="dk1"/>
                </a:solidFill>
                <a:sym typeface="Arial"/>
              </a:rPr>
              <a:t> </a:t>
            </a:r>
            <a:r>
              <a:rPr lang="en-US" sz="2400" dirty="0">
                <a:solidFill>
                  <a:schemeClr val="dk1"/>
                </a:solidFill>
                <a:sym typeface="Arial"/>
              </a:rPr>
              <a:t>is here…knowledge workers (we) will need to evolve</a:t>
            </a:r>
            <a:endParaRPr sz="2400" dirty="0"/>
          </a:p>
          <a:p>
            <a:pPr marL="342891" marR="0" lvl="0" indent="-342891" algn="l" rtl="0">
              <a:spcBef>
                <a:spcPts val="2400"/>
              </a:spcBef>
              <a:spcAft>
                <a:spcPts val="0"/>
              </a:spcAft>
              <a:buClr>
                <a:schemeClr val="dk1"/>
              </a:buClr>
              <a:buSzPts val="3200"/>
              <a:buFont typeface="Arial"/>
              <a:buChar char="•"/>
            </a:pPr>
            <a:r>
              <a:rPr lang="en-US" sz="2400" b="1" dirty="0">
                <a:solidFill>
                  <a:schemeClr val="dk1"/>
                </a:solidFill>
                <a:sym typeface="Arial"/>
              </a:rPr>
              <a:t>SIMPLIFICATION</a:t>
            </a:r>
            <a:r>
              <a:rPr lang="en-US" sz="2400" baseline="30000" dirty="0">
                <a:solidFill>
                  <a:schemeClr val="dk1"/>
                </a:solidFill>
                <a:sym typeface="Arial"/>
              </a:rPr>
              <a:t>3</a:t>
            </a:r>
            <a:r>
              <a:rPr lang="en-US" sz="2400" dirty="0">
                <a:solidFill>
                  <a:schemeClr val="dk1"/>
                </a:solidFill>
                <a:sym typeface="Arial"/>
              </a:rPr>
              <a:t> of vast amounts of freely available (</a:t>
            </a:r>
            <a:r>
              <a:rPr lang="en-US" sz="2400" dirty="0" err="1">
                <a:solidFill>
                  <a:schemeClr val="dk1"/>
                </a:solidFill>
                <a:sym typeface="Arial"/>
              </a:rPr>
              <a:t>ie</a:t>
            </a:r>
            <a:r>
              <a:rPr lang="en-US" sz="2400" dirty="0">
                <a:solidFill>
                  <a:schemeClr val="dk1"/>
                </a:solidFill>
                <a:sym typeface="Arial"/>
              </a:rPr>
              <a:t>. commoditized) information</a:t>
            </a:r>
            <a:endParaRPr sz="2400" dirty="0"/>
          </a:p>
        </p:txBody>
      </p:sp>
      <p:sp>
        <p:nvSpPr>
          <p:cNvPr id="132" name="Google Shape;132;p6"/>
          <p:cNvSpPr txBox="1"/>
          <p:nvPr/>
        </p:nvSpPr>
        <p:spPr>
          <a:xfrm>
            <a:off x="112413" y="6122504"/>
            <a:ext cx="9041258" cy="553998"/>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Arial"/>
              <a:buChar char="•"/>
            </a:pPr>
            <a:r>
              <a:rPr lang="en-US" sz="1000" baseline="30000">
                <a:solidFill>
                  <a:schemeClr val="dk1"/>
                </a:solidFill>
                <a:latin typeface="Calibri"/>
                <a:ea typeface="Calibri"/>
                <a:cs typeface="Calibri"/>
                <a:sym typeface="Calibri"/>
              </a:rPr>
              <a:t>1</a:t>
            </a:r>
            <a:r>
              <a:rPr lang="en-US" sz="1000">
                <a:solidFill>
                  <a:schemeClr val="dk1"/>
                </a:solidFill>
                <a:latin typeface="Calibri"/>
                <a:ea typeface="Calibri"/>
                <a:cs typeface="Calibri"/>
                <a:sym typeface="Calibri"/>
              </a:rPr>
              <a:t>Knowledge work performance </a:t>
            </a:r>
            <a:r>
              <a:rPr lang="en-US" sz="100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https://www.cipd.org/globalassets/media/knowledge/knowledge-hub/factsheets/8296-knowledge-workers-scientific-summary.pdf</a:t>
            </a:r>
            <a:endParaRPr sz="10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000"/>
              <a:buFont typeface="Arial"/>
              <a:buChar char="•"/>
            </a:pPr>
            <a:r>
              <a:rPr lang="en-US" sz="1000" baseline="30000">
                <a:solidFill>
                  <a:schemeClr val="dk1"/>
                </a:solidFill>
                <a:latin typeface="Calibri"/>
                <a:ea typeface="Calibri"/>
                <a:cs typeface="Calibri"/>
                <a:sym typeface="Calibri"/>
              </a:rPr>
              <a:t>2</a:t>
            </a:r>
            <a:r>
              <a:rPr lang="en-US" sz="1000">
                <a:solidFill>
                  <a:schemeClr val="dk1"/>
                </a:solidFill>
                <a:latin typeface="Calibri"/>
                <a:ea typeface="Calibri"/>
                <a:cs typeface="Calibri"/>
                <a:sym typeface="Calibri"/>
              </a:rPr>
              <a:t>EVOLUTION of Knowledge Management Towards WISDOM management. Maria Jakubik (2023)  Journal of Information &amp; Knowledge Management, 22 (4) 2350051</a:t>
            </a:r>
            <a:endParaRPr/>
          </a:p>
          <a:p>
            <a:pPr marL="171450" marR="0" lvl="0" indent="-171450" algn="l" rtl="0">
              <a:spcBef>
                <a:spcPts val="0"/>
              </a:spcBef>
              <a:spcAft>
                <a:spcPts val="0"/>
              </a:spcAft>
              <a:buClr>
                <a:schemeClr val="dk1"/>
              </a:buClr>
              <a:buSzPts val="1000"/>
              <a:buFont typeface="Arial"/>
              <a:buChar char="•"/>
            </a:pPr>
            <a:r>
              <a:rPr lang="en-US" sz="1000" baseline="30000">
                <a:solidFill>
                  <a:schemeClr val="dk1"/>
                </a:solidFill>
                <a:latin typeface="Calibri"/>
                <a:ea typeface="Calibri"/>
                <a:cs typeface="Calibri"/>
                <a:sym typeface="Calibri"/>
              </a:rPr>
              <a:t>3</a:t>
            </a:r>
            <a:r>
              <a:rPr lang="en-US" sz="1000">
                <a:solidFill>
                  <a:schemeClr val="dk1"/>
                </a:solidFill>
                <a:latin typeface="Calibri"/>
                <a:ea typeface="Calibri"/>
                <a:cs typeface="Calibri"/>
                <a:sym typeface="Calibri"/>
              </a:rPr>
              <a:t>Building a Second Brain. Tiago Forte (2024) A proven method to Organize your digital life </a:t>
            </a:r>
            <a:endParaRPr/>
          </a:p>
        </p:txBody>
      </p:sp>
      <p:sp>
        <p:nvSpPr>
          <p:cNvPr id="133" name="Google Shape;133;p6"/>
          <p:cNvSpPr txBox="1"/>
          <p:nvPr/>
        </p:nvSpPr>
        <p:spPr>
          <a:xfrm>
            <a:off x="601077" y="179164"/>
            <a:ext cx="63320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70C0"/>
                </a:solidFill>
                <a:latin typeface="Cambria"/>
                <a:ea typeface="Cambria"/>
                <a:cs typeface="Cambria"/>
                <a:sym typeface="Cambria"/>
              </a:rPr>
              <a:t>Dawn of the </a:t>
            </a:r>
            <a:r>
              <a:rPr lang="en-US" sz="3600" b="1" u="sng" dirty="0" smtClean="0">
                <a:solidFill>
                  <a:srgbClr val="0070C0"/>
                </a:solidFill>
                <a:latin typeface="Cambria"/>
                <a:ea typeface="Cambria"/>
                <a:cs typeface="Cambria"/>
                <a:sym typeface="Cambria"/>
              </a:rPr>
              <a:t>Wisdom worker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p:nvPr/>
        </p:nvSpPr>
        <p:spPr>
          <a:xfrm>
            <a:off x="613450" y="-346451"/>
            <a:ext cx="10517102" cy="1708120"/>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endParaRPr sz="3500" b="1" dirty="0">
              <a:solidFill>
                <a:schemeClr val="dk1"/>
              </a:solidFill>
              <a:latin typeface="Cambria"/>
              <a:ea typeface="Cambria"/>
              <a:cs typeface="Cambria"/>
              <a:sym typeface="Cambria"/>
            </a:endParaRPr>
          </a:p>
          <a:p>
            <a:pPr marL="0" marR="0" lvl="0" indent="0" algn="l" rtl="0">
              <a:spcBef>
                <a:spcPts val="0"/>
              </a:spcBef>
              <a:spcAft>
                <a:spcPts val="0"/>
              </a:spcAft>
              <a:buNone/>
            </a:pPr>
            <a:r>
              <a:rPr lang="en-US" sz="3500" b="1" dirty="0">
                <a:solidFill>
                  <a:srgbClr val="0070C0"/>
                </a:solidFill>
                <a:latin typeface="Cambria"/>
                <a:ea typeface="Cambria"/>
                <a:cs typeface="Cambria"/>
                <a:sym typeface="Cambria"/>
              </a:rPr>
              <a:t>Knowledge </a:t>
            </a:r>
            <a:r>
              <a:rPr lang="en-US" sz="3500" b="1" dirty="0" smtClean="0">
                <a:solidFill>
                  <a:srgbClr val="0070C0"/>
                </a:solidFill>
                <a:latin typeface="Cambria"/>
                <a:ea typeface="Cambria"/>
                <a:cs typeface="Cambria"/>
                <a:sym typeface="Cambria"/>
              </a:rPr>
              <a:t>Management</a:t>
            </a:r>
            <a:r>
              <a:rPr lang="en-US" sz="3500" b="1" baseline="30000" dirty="0" smtClean="0">
                <a:solidFill>
                  <a:srgbClr val="0070C0"/>
                </a:solidFill>
                <a:latin typeface="Cambria"/>
                <a:ea typeface="Cambria"/>
                <a:cs typeface="Cambria"/>
                <a:sym typeface="Cambria"/>
              </a:rPr>
              <a:t>1</a:t>
            </a:r>
            <a:r>
              <a:rPr lang="en-US" sz="3500" b="1" dirty="0" smtClean="0">
                <a:solidFill>
                  <a:srgbClr val="0070C0"/>
                </a:solidFill>
                <a:latin typeface="Cambria"/>
                <a:ea typeface="Cambria"/>
                <a:cs typeface="Cambria"/>
                <a:sym typeface="Cambria"/>
              </a:rPr>
              <a:t> Wisdom Management</a:t>
            </a:r>
            <a:endParaRPr sz="3500" b="1" dirty="0">
              <a:solidFill>
                <a:srgbClr val="0070C0"/>
              </a:solidFill>
              <a:latin typeface="Cambria"/>
              <a:ea typeface="Cambria"/>
              <a:cs typeface="Cambria"/>
              <a:sym typeface="Cambria"/>
            </a:endParaRPr>
          </a:p>
          <a:p>
            <a:pPr marL="342891" marR="0" lvl="0" indent="-342891" algn="l" rtl="0">
              <a:spcBef>
                <a:spcPts val="0"/>
              </a:spcBef>
              <a:spcAft>
                <a:spcPts val="0"/>
              </a:spcAft>
              <a:buNone/>
            </a:pPr>
            <a:endParaRPr sz="3500" b="1" dirty="0">
              <a:solidFill>
                <a:schemeClr val="dk1"/>
              </a:solidFill>
              <a:latin typeface="Cambria"/>
              <a:ea typeface="Cambria"/>
              <a:cs typeface="Cambria"/>
              <a:sym typeface="Cambria"/>
            </a:endParaRPr>
          </a:p>
        </p:txBody>
      </p:sp>
      <p:sp>
        <p:nvSpPr>
          <p:cNvPr id="140" name="Google Shape;140;p7"/>
          <p:cNvSpPr txBox="1"/>
          <p:nvPr/>
        </p:nvSpPr>
        <p:spPr>
          <a:xfrm>
            <a:off x="696575" y="1400001"/>
            <a:ext cx="637051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What is WISDOM MANAGEMENT</a:t>
            </a:r>
            <a:endParaRPr dirty="0"/>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Definition: </a:t>
            </a:r>
            <a:r>
              <a:rPr lang="en-US" sz="2400" dirty="0">
                <a:solidFill>
                  <a:schemeClr val="dk1"/>
                </a:solidFill>
                <a:latin typeface="Calibri"/>
                <a:ea typeface="Calibri"/>
                <a:cs typeface="Calibri"/>
                <a:sym typeface="Calibri"/>
              </a:rPr>
              <a:t>Focusing on applying knowledge with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sound judgement and ethical considerations</a:t>
            </a:r>
            <a:endParaRPr dirty="0"/>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Focus: </a:t>
            </a:r>
            <a:r>
              <a:rPr lang="en-US" sz="2400" dirty="0">
                <a:solidFill>
                  <a:schemeClr val="dk1"/>
                </a:solidFill>
                <a:latin typeface="Calibri"/>
                <a:ea typeface="Calibri"/>
                <a:cs typeface="Calibri"/>
                <a:sym typeface="Calibri"/>
              </a:rPr>
              <a:t>Synthesizing and applying knowledge with discernment, experience, and ethical reasoning</a:t>
            </a:r>
            <a:endParaRPr dirty="0"/>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COMPONENTS: </a:t>
            </a:r>
            <a:r>
              <a:rPr lang="en-US" sz="2400" dirty="0">
                <a:solidFill>
                  <a:schemeClr val="dk1"/>
                </a:solidFill>
                <a:latin typeface="Calibri"/>
                <a:ea typeface="Calibri"/>
                <a:cs typeface="Calibri"/>
                <a:sym typeface="Calibri"/>
              </a:rPr>
              <a:t>Involves reflective practices, ethical considerations, leveraging experience, and intuition</a:t>
            </a:r>
            <a:endParaRPr dirty="0"/>
          </a:p>
        </p:txBody>
      </p:sp>
      <p:sp>
        <p:nvSpPr>
          <p:cNvPr id="141" name="Google Shape;141;p7"/>
          <p:cNvSpPr txBox="1"/>
          <p:nvPr/>
        </p:nvSpPr>
        <p:spPr>
          <a:xfrm>
            <a:off x="114700" y="6252329"/>
            <a:ext cx="54665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Tom Davenport, Distinguished Professor, Babson College  </a:t>
            </a:r>
            <a:endParaRPr/>
          </a:p>
          <a:p>
            <a:pPr marL="0" marR="0" lvl="0" indent="0" algn="l" rtl="0">
              <a:spcBef>
                <a:spcPts val="0"/>
              </a:spcBef>
              <a:spcAft>
                <a:spcPts val="0"/>
              </a:spcAft>
              <a:buNone/>
            </a:pPr>
            <a:r>
              <a:rPr lang="en-US" sz="105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https://www.linkedin.com/pulse/whatever-happened-knowledge-management-tom-davenport/</a:t>
            </a:r>
            <a:endParaRPr sz="1050">
              <a:solidFill>
                <a:schemeClr val="dk1"/>
              </a:solidFill>
              <a:latin typeface="Calibri"/>
              <a:ea typeface="Calibri"/>
              <a:cs typeface="Calibri"/>
              <a:sym typeface="Calibri"/>
            </a:endParaRPr>
          </a:p>
        </p:txBody>
      </p:sp>
      <p:grpSp>
        <p:nvGrpSpPr>
          <p:cNvPr id="142" name="Google Shape;142;p7"/>
          <p:cNvGrpSpPr/>
          <p:nvPr/>
        </p:nvGrpSpPr>
        <p:grpSpPr>
          <a:xfrm>
            <a:off x="7200376" y="1184283"/>
            <a:ext cx="4754880" cy="4716061"/>
            <a:chOff x="7200376" y="1824503"/>
            <a:chExt cx="4754880" cy="4716061"/>
          </a:xfrm>
        </p:grpSpPr>
        <p:sp>
          <p:nvSpPr>
            <p:cNvPr id="143" name="Google Shape;143;p7"/>
            <p:cNvSpPr/>
            <p:nvPr/>
          </p:nvSpPr>
          <p:spPr>
            <a:xfrm>
              <a:off x="7200376" y="1824503"/>
              <a:ext cx="4754880" cy="4716061"/>
            </a:xfrm>
            <a:prstGeom prst="rect">
              <a:avLst/>
            </a:prstGeom>
            <a:solidFill>
              <a:schemeClr val="lt1"/>
            </a:solidFill>
            <a:ln w="571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p:nvPr/>
          </p:nvSpPr>
          <p:spPr>
            <a:xfrm>
              <a:off x="7256782" y="1886292"/>
              <a:ext cx="22625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70C0"/>
                  </a:solidFill>
                  <a:latin typeface="Calibri"/>
                  <a:ea typeface="Calibri"/>
                  <a:cs typeface="Calibri"/>
                  <a:sym typeface="Calibri"/>
                </a:rPr>
                <a:t>OPPORTUNITIES</a:t>
              </a:r>
              <a:endParaRPr/>
            </a:p>
          </p:txBody>
        </p:sp>
        <p:sp>
          <p:nvSpPr>
            <p:cNvPr id="145" name="Google Shape;145;p7"/>
            <p:cNvSpPr/>
            <p:nvPr/>
          </p:nvSpPr>
          <p:spPr>
            <a:xfrm>
              <a:off x="7413864" y="1886292"/>
              <a:ext cx="4408101" cy="430887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Wisdom Simplification </a:t>
              </a:r>
              <a:r>
                <a:rPr lang="en-US" sz="1800" b="0" i="0" u="none" strike="noStrike" cap="none">
                  <a:solidFill>
                    <a:schemeClr val="dk1"/>
                  </a:solidFill>
                  <a:latin typeface="Arial"/>
                  <a:ea typeface="Arial"/>
                  <a:cs typeface="Arial"/>
                  <a:sym typeface="Arial"/>
                </a:rPr>
                <a:t>Systems: Tools that distill ideas…making wisdom more accessible and </a:t>
              </a:r>
              <a:r>
                <a:rPr lang="en-US" sz="1800" b="1" i="0" u="none" strike="noStrike" cap="none">
                  <a:solidFill>
                    <a:schemeClr val="dk1"/>
                  </a:solidFill>
                  <a:latin typeface="Arial"/>
                  <a:ea typeface="Arial"/>
                  <a:cs typeface="Arial"/>
                  <a:sym typeface="Arial"/>
                </a:rPr>
                <a:t>ACTIONABLE</a:t>
              </a:r>
              <a:r>
                <a:rPr lang="en-US" sz="1800" b="0" i="0" u="none" strike="noStrike" cap="none">
                  <a:solidFill>
                    <a:schemeClr val="dk1"/>
                  </a:solidFill>
                  <a:latin typeface="Arial"/>
                  <a:ea typeface="Arial"/>
                  <a:cs typeface="Arial"/>
                  <a:sym typeface="Arial"/>
                </a:rPr>
                <a:t>. </a:t>
              </a:r>
              <a:endParaRPr/>
            </a:p>
            <a:p>
              <a:pPr marL="0" marR="0" lvl="0" indent="-1143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Wisdom Transfer: </a:t>
              </a:r>
              <a:r>
                <a:rPr lang="en-US" sz="1800" b="0" i="0" u="none" strike="noStrike" cap="none">
                  <a:solidFill>
                    <a:schemeClr val="dk1"/>
                  </a:solidFill>
                  <a:latin typeface="Arial"/>
                  <a:ea typeface="Arial"/>
                  <a:cs typeface="Arial"/>
                  <a:sym typeface="Arial"/>
                </a:rPr>
                <a:t>Methods to effectively share key insights </a:t>
              </a:r>
              <a:endParaRPr/>
            </a:p>
            <a:p>
              <a:pPr marL="0" marR="0" lvl="0" indent="-1143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Wisdom-Driven Optimization</a:t>
              </a:r>
              <a:r>
                <a:rPr lang="en-US" sz="1800" b="0" i="0" u="none" strike="noStrike" cap="none">
                  <a:solidFill>
                    <a:schemeClr val="dk1"/>
                  </a:solidFill>
                  <a:latin typeface="Arial"/>
                  <a:ea typeface="Arial"/>
                  <a:cs typeface="Arial"/>
                  <a:sym typeface="Arial"/>
                </a:rPr>
                <a:t>: Applying collective wisdom to improve </a:t>
              </a:r>
              <a:r>
                <a:rPr lang="en-US" sz="1800" b="1" i="0" u="none" strike="noStrike" cap="none">
                  <a:solidFill>
                    <a:schemeClr val="dk1"/>
                  </a:solidFill>
                  <a:latin typeface="Arial"/>
                  <a:ea typeface="Arial"/>
                  <a:cs typeface="Arial"/>
                  <a:sym typeface="Arial"/>
                </a:rPr>
                <a:t>DECISION-MAKING</a:t>
              </a:r>
              <a:r>
                <a:rPr lang="en-US" sz="1800" b="0" i="0" u="none" strike="noStrike" cap="none">
                  <a:solidFill>
                    <a:schemeClr val="dk1"/>
                  </a:solidFill>
                  <a:latin typeface="Arial"/>
                  <a:ea typeface="Arial"/>
                  <a:cs typeface="Arial"/>
                  <a:sym typeface="Arial"/>
                </a:rPr>
                <a:t> and operational efficiency. </a:t>
              </a:r>
              <a:endParaRPr/>
            </a:p>
            <a:p>
              <a:pPr marL="0" marR="0" lvl="0" indent="-1143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Practical Wisdom Cultivation</a:t>
              </a:r>
              <a:r>
                <a:rPr lang="en-US" sz="1800" b="0" i="0" u="none" strike="noStrike" cap="none">
                  <a:solidFill>
                    <a:schemeClr val="dk1"/>
                  </a:solidFill>
                  <a:latin typeface="Arial"/>
                  <a:ea typeface="Arial"/>
                  <a:cs typeface="Arial"/>
                  <a:sym typeface="Arial"/>
                </a:rPr>
                <a:t>: Developing wisdom at PERSONAL and ORGANIZATIONAL levels, focusing on real-world application </a:t>
              </a:r>
              <a:endParaRPr/>
            </a:p>
          </p:txBody>
        </p:sp>
      </p:grpSp>
      <p:sp>
        <p:nvSpPr>
          <p:cNvPr id="146" name="Google Shape;146;p7"/>
          <p:cNvSpPr txBox="1"/>
          <p:nvPr/>
        </p:nvSpPr>
        <p:spPr>
          <a:xfrm>
            <a:off x="6387547" y="6236380"/>
            <a:ext cx="47548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https://www.ismpp-newsletter.com/2021/08/18/translations-presentations-of-joint-position-statement-advocating-for-pre-publication-review/</a:t>
            </a:r>
            <a:endParaRPr sz="1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p:nvPr/>
        </p:nvSpPr>
        <p:spPr>
          <a:xfrm>
            <a:off x="617517" y="-280469"/>
            <a:ext cx="12241233" cy="1477328"/>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endParaRPr sz="1800" b="1" dirty="0">
              <a:solidFill>
                <a:schemeClr val="dk1"/>
              </a:solidFill>
              <a:latin typeface="Cambria"/>
              <a:ea typeface="Cambria"/>
              <a:cs typeface="Cambria"/>
              <a:sym typeface="Cambria"/>
            </a:endParaRPr>
          </a:p>
          <a:p>
            <a:pPr marL="342891" marR="0" lvl="0" indent="-342891" algn="l" rtl="0">
              <a:spcBef>
                <a:spcPts val="0"/>
              </a:spcBef>
              <a:spcAft>
                <a:spcPts val="0"/>
              </a:spcAft>
              <a:buNone/>
            </a:pPr>
            <a:r>
              <a:rPr lang="en-US" sz="3600" b="1" dirty="0">
                <a:solidFill>
                  <a:srgbClr val="0070C0"/>
                </a:solidFill>
                <a:latin typeface="Cambria"/>
                <a:ea typeface="Cambria"/>
                <a:cs typeface="Cambria"/>
                <a:sym typeface="Cambria"/>
              </a:rPr>
              <a:t>Making Medical </a:t>
            </a:r>
            <a:r>
              <a:rPr lang="en-US" sz="3600" b="1" dirty="0" smtClean="0">
                <a:solidFill>
                  <a:srgbClr val="0070C0"/>
                </a:solidFill>
                <a:latin typeface="Cambria"/>
                <a:ea typeface="Cambria"/>
                <a:cs typeface="Cambria"/>
                <a:sym typeface="Cambria"/>
              </a:rPr>
              <a:t>Knowledge More Accessible</a:t>
            </a:r>
            <a:endParaRPr dirty="0"/>
          </a:p>
          <a:p>
            <a:pPr marL="342891" marR="0" lvl="0" indent="-342891" algn="l" rtl="0">
              <a:spcBef>
                <a:spcPts val="0"/>
              </a:spcBef>
              <a:spcAft>
                <a:spcPts val="0"/>
              </a:spcAft>
              <a:buNone/>
            </a:pPr>
            <a:r>
              <a:rPr lang="en-US" sz="3600" b="1" dirty="0" smtClean="0">
                <a:solidFill>
                  <a:schemeClr val="dk1"/>
                </a:solidFill>
                <a:latin typeface="Cambria"/>
                <a:ea typeface="Cambria"/>
                <a:cs typeface="Cambria"/>
                <a:sym typeface="Cambria"/>
              </a:rPr>
              <a:t>Inclusion Democratization</a:t>
            </a:r>
            <a:endParaRPr lang="en-US" sz="3600" b="1" dirty="0">
              <a:solidFill>
                <a:schemeClr val="lt1"/>
              </a:solidFill>
              <a:latin typeface="Cambria"/>
              <a:ea typeface="Cambria"/>
              <a:cs typeface="Cambria"/>
              <a:sym typeface="Cambria"/>
            </a:endParaRPr>
          </a:p>
        </p:txBody>
      </p:sp>
      <p:pic>
        <p:nvPicPr>
          <p:cNvPr id="152" name="Google Shape;152;p8"/>
          <p:cNvPicPr preferRelativeResize="0"/>
          <p:nvPr/>
        </p:nvPicPr>
        <p:blipFill rotWithShape="1">
          <a:blip r:embed="rId3">
            <a:alphaModFix/>
          </a:blip>
          <a:srcRect/>
          <a:stretch/>
        </p:blipFill>
        <p:spPr>
          <a:xfrm>
            <a:off x="9941055" y="0"/>
            <a:ext cx="2250945" cy="2029349"/>
          </a:xfrm>
          <a:prstGeom prst="rect">
            <a:avLst/>
          </a:prstGeom>
          <a:noFill/>
          <a:ln>
            <a:noFill/>
          </a:ln>
          <a:effectLst>
            <a:outerShdw blurRad="50800" dist="50800" dir="5400000" algn="ctr" rotWithShape="0">
              <a:srgbClr val="000000">
                <a:alpha val="98823"/>
              </a:srgbClr>
            </a:outerShdw>
          </a:effectLst>
        </p:spPr>
      </p:pic>
      <p:sp>
        <p:nvSpPr>
          <p:cNvPr id="153" name="Google Shape;153;p8"/>
          <p:cNvSpPr txBox="1"/>
          <p:nvPr/>
        </p:nvSpPr>
        <p:spPr>
          <a:xfrm>
            <a:off x="723998" y="1574652"/>
            <a:ext cx="10817086" cy="397027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Calibri"/>
              <a:buAutoNum type="arabicPeriod"/>
            </a:pPr>
            <a:r>
              <a:rPr lang="en-US" sz="2800" b="1" dirty="0">
                <a:solidFill>
                  <a:schemeClr val="dk1"/>
                </a:solidFill>
                <a:latin typeface="Calibri"/>
                <a:ea typeface="Calibri"/>
                <a:cs typeface="Calibri"/>
                <a:sym typeface="Calibri"/>
              </a:rPr>
              <a:t>SIMPLIFY </a:t>
            </a:r>
            <a:r>
              <a:rPr lang="en-US" sz="2800" b="1" dirty="0" smtClean="0">
                <a:solidFill>
                  <a:schemeClr val="dk1"/>
                </a:solidFill>
                <a:latin typeface="Calibri"/>
                <a:ea typeface="Calibri"/>
                <a:cs typeface="Calibri"/>
                <a:sym typeface="Calibri"/>
              </a:rPr>
              <a:t>publications:</a:t>
            </a:r>
            <a:endParaRPr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r>
              <a:rPr lang="en-US" sz="2800" dirty="0" err="1" smtClean="0">
                <a:solidFill>
                  <a:schemeClr val="dk1"/>
                </a:solidFill>
                <a:latin typeface="Calibri"/>
                <a:ea typeface="Calibri"/>
                <a:cs typeface="Calibri"/>
                <a:sym typeface="Calibri"/>
              </a:rPr>
              <a:t>e.g</a:t>
            </a:r>
            <a:r>
              <a:rPr lang="en-US" sz="2800" dirty="0">
                <a:solidFill>
                  <a:schemeClr val="dk1"/>
                </a:solidFill>
                <a:latin typeface="Calibri"/>
                <a:ea typeface="Calibri"/>
                <a:cs typeface="Calibri"/>
                <a:sym typeface="Calibri"/>
              </a:rPr>
              <a:t>, Plain language summaries and other extenders (see GPP 2022)</a:t>
            </a:r>
            <a:endParaRPr dirty="0"/>
          </a:p>
          <a:p>
            <a:pPr marL="342900" marR="0" lvl="0" indent="-165100" algn="l" rtl="0">
              <a:spcBef>
                <a:spcPts val="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2. “FREE” Open access: 	</a:t>
            </a:r>
            <a:endParaRPr lang="en-US" sz="2800" b="1"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smtClean="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Medical </a:t>
            </a:r>
            <a:r>
              <a:rPr lang="en-US" sz="2800" dirty="0">
                <a:solidFill>
                  <a:schemeClr val="dk1"/>
                </a:solidFill>
                <a:latin typeface="Calibri"/>
                <a:ea typeface="Calibri"/>
                <a:cs typeface="Calibri"/>
                <a:sym typeface="Calibri"/>
              </a:rPr>
              <a:t>knowledge more widely available</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u="sng" dirty="0">
                <a:solidFill>
                  <a:schemeClr val="dk1"/>
                </a:solidFill>
                <a:latin typeface="Calibri"/>
                <a:ea typeface="Calibri"/>
                <a:cs typeface="Calibri"/>
                <a:sym typeface="Calibri"/>
              </a:rPr>
              <a:t>Challenges</a:t>
            </a:r>
            <a:endParaRPr dirty="0"/>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Quality control</a:t>
            </a:r>
            <a:r>
              <a:rPr lang="en-US" sz="2800" dirty="0">
                <a:solidFill>
                  <a:schemeClr val="dk1"/>
                </a:solidFill>
                <a:latin typeface="Calibri"/>
                <a:ea typeface="Calibri"/>
                <a:cs typeface="Calibri"/>
                <a:sym typeface="Calibri"/>
              </a:rPr>
              <a:t> remains crucial to ensure reliability of information</a:t>
            </a:r>
            <a:endParaRPr dirty="0"/>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Ethical Concerns </a:t>
            </a:r>
            <a:r>
              <a:rPr lang="en-US" sz="2800" dirty="0" err="1">
                <a:solidFill>
                  <a:schemeClr val="dk1"/>
                </a:solidFill>
                <a:latin typeface="Calibri"/>
                <a:ea typeface="Calibri"/>
                <a:cs typeface="Calibri"/>
                <a:sym typeface="Calibri"/>
              </a:rPr>
              <a:t>eg</a:t>
            </a:r>
            <a:r>
              <a:rPr lang="en-US" sz="2800" dirty="0">
                <a:solidFill>
                  <a:schemeClr val="dk1"/>
                </a:solidFill>
                <a:latin typeface="Calibri"/>
                <a:ea typeface="Calibri"/>
                <a:cs typeface="Calibri"/>
                <a:sym typeface="Calibri"/>
              </a:rPr>
              <a:t> AI offers new solutions, as well as ethical questions</a:t>
            </a:r>
            <a:endParaRPr dirty="0"/>
          </a:p>
        </p:txBody>
      </p:sp>
      <p:sp>
        <p:nvSpPr>
          <p:cNvPr id="154" name="Google Shape;154;p8"/>
          <p:cNvSpPr txBox="1"/>
          <p:nvPr/>
        </p:nvSpPr>
        <p:spPr>
          <a:xfrm>
            <a:off x="257575" y="6290058"/>
            <a:ext cx="677568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Pubs extendors: </a:t>
            </a:r>
            <a:r>
              <a:rPr lang="en-US" sz="1200"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https://www.medcomms-experts.com/medical-publication-extender-strategy-formats/</a:t>
            </a:r>
            <a:endParaRPr sz="1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p:nvPr/>
        </p:nvSpPr>
        <p:spPr>
          <a:xfrm>
            <a:off x="631529" y="-47500"/>
            <a:ext cx="8761403" cy="1754286"/>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None/>
            </a:pPr>
            <a:r>
              <a:rPr lang="en-US" sz="3600" b="1" dirty="0" smtClean="0">
                <a:solidFill>
                  <a:srgbClr val="0070C0"/>
                </a:solidFill>
                <a:latin typeface="Cambria" panose="02040503050406030204" pitchFamily="18" charset="0"/>
                <a:ea typeface="Cambria" panose="02040503050406030204" pitchFamily="18" charset="0"/>
                <a:cs typeface="Cambria"/>
                <a:sym typeface="Cambria"/>
              </a:rPr>
              <a:t>Use Case Scenarios…</a:t>
            </a:r>
          </a:p>
          <a:p>
            <a:pPr marL="342891" marR="0" lvl="0" indent="-342891" algn="l" rtl="0">
              <a:spcBef>
                <a:spcPts val="0"/>
              </a:spcBef>
              <a:spcAft>
                <a:spcPts val="0"/>
              </a:spcAft>
              <a:buNone/>
            </a:pPr>
            <a:r>
              <a:rPr lang="en-US" sz="3600" b="1" dirty="0" smtClean="0">
                <a:solidFill>
                  <a:srgbClr val="0070C0"/>
                </a:solidFill>
                <a:latin typeface="Cambria" panose="02040503050406030204" pitchFamily="18" charset="0"/>
                <a:ea typeface="Cambria" panose="02040503050406030204" pitchFamily="18" charset="0"/>
                <a:cs typeface="Cambria"/>
                <a:sym typeface="Cambria"/>
              </a:rPr>
              <a:t>PLS-Ps </a:t>
            </a:r>
            <a:r>
              <a:rPr lang="en-US" sz="3600" b="1" dirty="0">
                <a:solidFill>
                  <a:srgbClr val="0070C0"/>
                </a:solidFill>
                <a:latin typeface="Cambria" panose="02040503050406030204" pitchFamily="18" charset="0"/>
                <a:ea typeface="Cambria" panose="02040503050406030204" pitchFamily="18" charset="0"/>
                <a:cs typeface="Cambria"/>
                <a:sym typeface="Cambria"/>
              </a:rPr>
              <a:t>and </a:t>
            </a:r>
            <a:r>
              <a:rPr lang="en-US" sz="3600" b="1" dirty="0" smtClean="0">
                <a:solidFill>
                  <a:srgbClr val="0070C0"/>
                </a:solidFill>
                <a:latin typeface="Cambria" panose="02040503050406030204" pitchFamily="18" charset="0"/>
                <a:ea typeface="Cambria" panose="02040503050406030204" pitchFamily="18" charset="0"/>
                <a:cs typeface="Cambria"/>
                <a:sym typeface="Cambria"/>
              </a:rPr>
              <a:t>Other Extenders</a:t>
            </a:r>
            <a:endParaRPr sz="3600" dirty="0">
              <a:latin typeface="Cambria" panose="02040503050406030204" pitchFamily="18" charset="0"/>
              <a:ea typeface="Cambria" panose="02040503050406030204" pitchFamily="18" charset="0"/>
            </a:endParaRPr>
          </a:p>
          <a:p>
            <a:pPr marL="342891" marR="0" lvl="0" indent="-342891" algn="l" rtl="0">
              <a:spcBef>
                <a:spcPts val="0"/>
              </a:spcBef>
              <a:spcAft>
                <a:spcPts val="0"/>
              </a:spcAft>
              <a:buNone/>
            </a:pPr>
            <a:endParaRPr sz="3600" b="1" dirty="0">
              <a:solidFill>
                <a:schemeClr val="dk1"/>
              </a:solidFill>
              <a:latin typeface="Cambria"/>
              <a:ea typeface="Cambria"/>
              <a:cs typeface="Cambria"/>
              <a:sym typeface="Cambria"/>
            </a:endParaRPr>
          </a:p>
        </p:txBody>
      </p:sp>
      <p:sp>
        <p:nvSpPr>
          <p:cNvPr id="160" name="Google Shape;160;p9"/>
          <p:cNvSpPr txBox="1"/>
          <p:nvPr/>
        </p:nvSpPr>
        <p:spPr>
          <a:xfrm>
            <a:off x="631529" y="1284318"/>
            <a:ext cx="11058525" cy="47210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Pub extenders: </a:t>
            </a:r>
            <a:r>
              <a:rPr lang="en-US" sz="2800" b="1" dirty="0" err="1">
                <a:solidFill>
                  <a:schemeClr val="dk1"/>
                </a:solidFill>
                <a:latin typeface="Calibri"/>
                <a:ea typeface="Calibri"/>
                <a:cs typeface="Calibri"/>
                <a:sym typeface="Calibri"/>
              </a:rPr>
              <a:t>eg</a:t>
            </a:r>
            <a:r>
              <a:rPr lang="en-US" sz="2800" b="1" dirty="0">
                <a:solidFill>
                  <a:schemeClr val="dk1"/>
                </a:solidFill>
                <a:latin typeface="Calibri"/>
                <a:ea typeface="Calibri"/>
                <a:cs typeface="Calibri"/>
                <a:sym typeface="Calibri"/>
              </a:rPr>
              <a:t>, PLS, infographics, video, </a:t>
            </a:r>
            <a:endParaRPr dirty="0"/>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democratize knowledge:</a:t>
            </a:r>
            <a:endParaRPr dirty="0"/>
          </a:p>
          <a:p>
            <a:pPr marL="457200" marR="0" lvl="1" indent="-177800" algn="l" rtl="0">
              <a:spcBef>
                <a:spcPts val="6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Empower readers (the whole “ecosystem of readers”)</a:t>
            </a:r>
            <a:endParaRPr dirty="0"/>
          </a:p>
          <a:p>
            <a:pPr marL="457200" marR="0" lvl="1" indent="-177800" algn="l" rtl="0">
              <a:spcBef>
                <a:spcPts val="6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Improve awareness + cross-disciplinary collaboration</a:t>
            </a:r>
            <a:endParaRPr dirty="0"/>
          </a:p>
          <a:p>
            <a:pPr marL="457200" marR="0" lvl="1" indent="-177800" algn="l" rtl="0">
              <a:spcBef>
                <a:spcPts val="6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Enhancing accessibility to complex information</a:t>
            </a:r>
            <a:endParaRPr dirty="0"/>
          </a:p>
          <a:p>
            <a:pPr marL="0" marR="0" lvl="0" indent="0" algn="l" rtl="0">
              <a:spcBef>
                <a:spcPts val="1800"/>
              </a:spcBef>
              <a:spcAft>
                <a:spcPts val="0"/>
              </a:spcAft>
              <a:buNone/>
            </a:pPr>
            <a:r>
              <a:rPr lang="en-US" sz="2800" b="1" dirty="0">
                <a:solidFill>
                  <a:schemeClr val="dk1"/>
                </a:solidFill>
                <a:latin typeface="Calibri"/>
                <a:ea typeface="Calibri"/>
                <a:cs typeface="Calibri"/>
                <a:sym typeface="Calibri"/>
              </a:rPr>
              <a:t>Pharma's adoption these tools is good (but heterogeneous):</a:t>
            </a:r>
            <a:endParaRPr dirty="0"/>
          </a:p>
          <a:p>
            <a:pPr marL="457200" marR="0" lvl="1" indent="-177800" algn="l" rtl="0">
              <a:spcBef>
                <a:spcPts val="6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Regulatory/legal concerns, resource constraints</a:t>
            </a:r>
            <a:endParaRPr dirty="0"/>
          </a:p>
          <a:p>
            <a:pPr marL="457200" marR="0" lvl="1" indent="-177800" algn="l" rtl="0">
              <a:spcBef>
                <a:spcPts val="6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Resistance to change, competitive considerations</a:t>
            </a:r>
            <a:endParaRPr dirty="0"/>
          </a:p>
          <a:p>
            <a:pPr marL="457200" marR="0" lvl="1" indent="0" algn="l" rtl="0">
              <a:lnSpc>
                <a:spcPct val="89285"/>
              </a:lnSpc>
              <a:spcBef>
                <a:spcPts val="1800"/>
              </a:spcBef>
              <a:spcAft>
                <a:spcPts val="0"/>
              </a:spcAft>
              <a:buNone/>
            </a:pPr>
            <a:r>
              <a:rPr lang="en-US" sz="2800" b="1" i="0" u="none" strike="noStrike" cap="none" dirty="0">
                <a:solidFill>
                  <a:schemeClr val="dk1"/>
                </a:solidFill>
                <a:latin typeface="Calibri"/>
                <a:ea typeface="Calibri"/>
                <a:cs typeface="Calibri"/>
                <a:sym typeface="Calibri"/>
              </a:rPr>
              <a:t>Call to action: </a:t>
            </a:r>
            <a:r>
              <a:rPr lang="en-US" sz="2800" b="0" i="0" u="none" strike="noStrike" cap="none" dirty="0">
                <a:solidFill>
                  <a:schemeClr val="dk1"/>
                </a:solidFill>
                <a:latin typeface="Calibri"/>
                <a:ea typeface="Calibri"/>
                <a:cs typeface="Calibri"/>
                <a:sym typeface="Calibri"/>
              </a:rPr>
              <a:t>To improve uneven adoption by industry </a:t>
            </a:r>
            <a:endParaRPr dirty="0"/>
          </a:p>
        </p:txBody>
      </p:sp>
      <p:pic>
        <p:nvPicPr>
          <p:cNvPr id="161" name="Google Shape;161;p9"/>
          <p:cNvPicPr preferRelativeResize="0"/>
          <p:nvPr/>
        </p:nvPicPr>
        <p:blipFill rotWithShape="1">
          <a:blip r:embed="rId3">
            <a:alphaModFix/>
          </a:blip>
          <a:srcRect/>
          <a:stretch/>
        </p:blipFill>
        <p:spPr>
          <a:xfrm>
            <a:off x="9951845" y="186858"/>
            <a:ext cx="2012117" cy="2551598"/>
          </a:xfrm>
          <a:prstGeom prst="rect">
            <a:avLst/>
          </a:prstGeom>
          <a:noFill/>
          <a:ln w="9525" cap="flat" cmpd="sng">
            <a:solidFill>
              <a:schemeClr val="accent1"/>
            </a:solidFill>
            <a:prstDash val="solid"/>
            <a:round/>
            <a:headEnd type="none" w="sm" len="sm"/>
            <a:tailEnd type="none" w="sm" len="sm"/>
          </a:ln>
          <a:effectLst>
            <a:outerShdw blurRad="50800" dist="50800" dir="5400000" algn="ctr" rotWithShape="0">
              <a:srgbClr val="000000">
                <a:alpha val="98823"/>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1444</Words>
  <Application>Microsoft Office PowerPoint</Application>
  <PresentationFormat>Widescreen</PresentationFormat>
  <Paragraphs>172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Cambria</vt:lpstr>
      <vt:lpstr>Calibri</vt:lpstr>
      <vt:lpstr>Roboto Condensed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Farzeen Ammara</cp:lastModifiedBy>
  <cp:revision>7</cp:revision>
  <dcterms:created xsi:type="dcterms:W3CDTF">2024-06-15T05:35:11Z</dcterms:created>
  <dcterms:modified xsi:type="dcterms:W3CDTF">2024-08-13T13:02:13Z</dcterms:modified>
</cp:coreProperties>
</file>